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3384" autoAdjust="0"/>
  </p:normalViewPr>
  <p:slideViewPr>
    <p:cSldViewPr snapToGrid="0" snapToObjects="1">
      <p:cViewPr varScale="1">
        <p:scale>
          <a:sx n="85" d="100"/>
          <a:sy n="85" d="100"/>
        </p:scale>
        <p:origin x="590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324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jupyter-labs-eda-dataviz.ipynb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lab_jupyter_launch_site_location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lab_jupyter_launch_site_location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mikesh/Applied-Data-Science-Capstone/tree/main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Amikesh/Applied-Data-Science-Capstone/blob/main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kesh/Applied-Data-Science-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Amikesh Srivastava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13/02/2024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6"/>
            <a:ext cx="8975652" cy="4837821"/>
          </a:xfrm>
          <a:prstGeom prst="rect">
            <a:avLst/>
          </a:prstGeom>
        </p:spPr>
        <p:txBody>
          <a:bodyPr/>
          <a:lstStyle/>
          <a:p>
            <a:pPr marL="16510">
              <a:lnSpc>
                <a:spcPct val="100000"/>
              </a:lnSpc>
              <a:spcBef>
                <a:spcPts val="1280"/>
              </a:spcBef>
            </a:pPr>
            <a:r>
              <a:rPr lang="en-US" sz="2200" spc="-15" dirty="0">
                <a:latin typeface="Abadi" panose="020B0604020104020204" pitchFamily="34" charset="0"/>
                <a:cs typeface="Carlito"/>
              </a:rPr>
              <a:t>Create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training label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landing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outcomes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where successful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= 1 &amp;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failure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=</a:t>
            </a:r>
            <a:r>
              <a:rPr lang="en-US" sz="2200" spc="-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0.</a:t>
            </a:r>
          </a:p>
          <a:p>
            <a:pPr marL="16510">
              <a:lnSpc>
                <a:spcPct val="100000"/>
              </a:lnSpc>
              <a:spcBef>
                <a:spcPts val="1175"/>
              </a:spcBef>
            </a:pPr>
            <a:r>
              <a:rPr lang="en-US" sz="2200" dirty="0">
                <a:latin typeface="Abadi" panose="020B0604020104020204" pitchFamily="34" charset="0"/>
                <a:cs typeface="Carlito"/>
              </a:rPr>
              <a:t>Outcome</a:t>
            </a:r>
            <a:r>
              <a:rPr lang="en-US" sz="2200" spc="-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column</a:t>
            </a:r>
            <a:r>
              <a:rPr lang="en-US" sz="2200" spc="-4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has</a:t>
            </a:r>
            <a:r>
              <a:rPr lang="en-US" sz="2200" spc="-4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two</a:t>
            </a:r>
            <a:r>
              <a:rPr lang="en-US" sz="2200" spc="-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components:</a:t>
            </a:r>
            <a:r>
              <a:rPr lang="en-US" sz="2200" spc="-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‘Mission</a:t>
            </a:r>
            <a:r>
              <a:rPr lang="en-US" sz="2200" spc="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Outcome’</a:t>
            </a:r>
            <a:r>
              <a:rPr lang="en-US" sz="2200" spc="-65" dirty="0">
                <a:latin typeface="Abadi" panose="020B0604020104020204" pitchFamily="34" charset="0"/>
                <a:cs typeface="Carlito"/>
              </a:rPr>
              <a:t> and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‘Landing</a:t>
            </a:r>
            <a:r>
              <a:rPr lang="en-US" sz="2200" spc="-5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Location’</a:t>
            </a:r>
            <a:endParaRPr lang="en-US" sz="2200" dirty="0">
              <a:latin typeface="Abadi" panose="020B0604020104020204" pitchFamily="34" charset="0"/>
              <a:cs typeface="Carlito"/>
            </a:endParaRP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US" sz="2200" dirty="0">
                <a:latin typeface="Abadi" panose="020B0604020104020204" pitchFamily="34" charset="0"/>
                <a:cs typeface="Carlito"/>
              </a:rPr>
              <a:t>New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training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label column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‘class’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value of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1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if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‘Mission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Outcome’ is </a:t>
            </a:r>
            <a:r>
              <a:rPr lang="en-US" sz="22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and 0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otherwise.  </a:t>
            </a:r>
            <a:r>
              <a:rPr lang="en-US" sz="2200" u="heavy" spc="-20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Value </a:t>
            </a:r>
            <a:r>
              <a:rPr lang="en-US" sz="22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Mapping:</a:t>
            </a:r>
            <a:endParaRPr lang="en-US" sz="2200" dirty="0">
              <a:latin typeface="Abadi" panose="020B0604020104020204" pitchFamily="34" charset="0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75"/>
              </a:spcBef>
            </a:pPr>
            <a:r>
              <a:rPr lang="en-US" sz="22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ASDS, </a:t>
            </a:r>
            <a:r>
              <a:rPr lang="en-US" sz="22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RTLS,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&amp; </a:t>
            </a:r>
            <a:r>
              <a:rPr lang="en-US" sz="22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Ocean –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set to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-&gt;</a:t>
            </a:r>
            <a:r>
              <a:rPr lang="en-US" sz="2200" spc="-8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1</a:t>
            </a: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latin typeface="Abadi" panose="020B0604020104020204" pitchFamily="34" charset="0"/>
                <a:cs typeface="Carlito"/>
              </a:rPr>
              <a:t>None </a:t>
            </a:r>
            <a:r>
              <a:rPr lang="en-US" sz="2200" dirty="0" err="1">
                <a:latin typeface="Abadi" panose="020B0604020104020204" pitchFamily="34" charset="0"/>
                <a:cs typeface="Carlito"/>
              </a:rPr>
              <a:t>None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,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ASDS, None ASDS,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Ocean, </a:t>
            </a:r>
            <a:r>
              <a:rPr lang="en-US" sz="22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RTLS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–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set to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-&gt;</a:t>
            </a:r>
            <a:r>
              <a:rPr lang="en-US" sz="22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dirty="0">
                <a:latin typeface="Abadi" panose="020B0604020104020204" pitchFamily="34" charset="0"/>
                <a:cs typeface="Carlito"/>
              </a:rPr>
              <a:t>0</a:t>
            </a: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https://github.com/Amikesh/Applied-Data-Science-Capstone/blob/main/labs-jupyter-spacex-Data%20wrangling.ipynb</a:t>
            </a:r>
            <a:endParaRPr lang="en-US" sz="2200" dirty="0">
              <a:latin typeface="Abadi" panose="020B0604020104020204" pitchFamily="34" charset="0"/>
              <a:cs typeface="Carlito"/>
            </a:endParaRPr>
          </a:p>
          <a:p>
            <a:pPr marL="0" indent="0">
              <a:buNone/>
            </a:pPr>
            <a:endParaRPr lang="en-US" sz="22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Exploratory </a:t>
            </a: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Analysis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performed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on variables </a:t>
            </a:r>
            <a:r>
              <a:rPr lang="en-US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400" spc="-5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Number, </a:t>
            </a: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Class,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</a:t>
            </a:r>
            <a:r>
              <a:rPr lang="en-US" sz="24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3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Year.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Plots</a:t>
            </a:r>
            <a:r>
              <a:rPr lang="en-US" sz="2400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Used: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469900" marR="405765" lvl="1">
              <a:lnSpc>
                <a:spcPts val="2210"/>
              </a:lnSpc>
              <a:spcBef>
                <a:spcPts val="1430"/>
              </a:spcBef>
            </a:pPr>
            <a:r>
              <a:rPr lang="en-US" sz="20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 </a:t>
            </a:r>
            <a:r>
              <a:rPr lang="en-US" sz="20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0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</a:t>
            </a:r>
            <a:r>
              <a:rPr lang="en-US" sz="20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0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Rate, </a:t>
            </a:r>
            <a:r>
              <a:rPr lang="en-US" sz="20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US" sz="20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0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Success </a:t>
            </a:r>
            <a:r>
              <a:rPr lang="en-US" sz="2000" spc="-6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Yearly</a:t>
            </a:r>
            <a:r>
              <a:rPr lang="en-US" sz="2000" spc="7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6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Trend</a:t>
            </a:r>
            <a:endParaRPr lang="en-US" sz="2000" dirty="0">
              <a:latin typeface="Abadi" panose="020B0604020104020204" pitchFamily="34" charset="0"/>
              <a:cs typeface="Carlito"/>
            </a:endParaRPr>
          </a:p>
          <a:p>
            <a:pPr marL="469900" lvl="1">
              <a:lnSpc>
                <a:spcPts val="2300"/>
              </a:lnSpc>
              <a:spcBef>
                <a:spcPts val="1160"/>
              </a:spcBef>
            </a:pPr>
            <a:r>
              <a:rPr lang="en-US" sz="20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plots, line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charts, and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bar plots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were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compare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relationships between variables</a:t>
            </a:r>
            <a:r>
              <a:rPr lang="en-US" sz="20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to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decide if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US" sz="20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relationship </a:t>
            </a:r>
            <a:r>
              <a:rPr lang="en-US" sz="20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exists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so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that they could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in </a:t>
            </a:r>
            <a:r>
              <a:rPr lang="en-US" sz="20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training </a:t>
            </a:r>
            <a:r>
              <a:rPr lang="en-US" sz="20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machine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learning</a:t>
            </a:r>
            <a:r>
              <a:rPr lang="en-US" sz="20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model</a:t>
            </a:r>
          </a:p>
          <a:p>
            <a:pPr marL="127000" indent="-342900">
              <a:lnSpc>
                <a:spcPts val="2300"/>
              </a:lnSpc>
              <a:spcBef>
                <a:spcPts val="1160"/>
              </a:spcBef>
            </a:pPr>
            <a:r>
              <a:rPr lang="en-US" sz="24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https://github.com/Amikesh/Applied-Data-Science-Capstone/blob/main/jupyter-labs-eda-dataviz.ipynb.jupyterlite.ipynb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Loaded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set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into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IBM DB2</a:t>
            </a:r>
            <a:r>
              <a:rPr lang="en-US" sz="24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Database.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Queried using SQL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Python</a:t>
            </a:r>
            <a:r>
              <a:rPr lang="en-US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integration.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Queries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were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made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get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better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understanding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</a:t>
            </a:r>
            <a:r>
              <a:rPr lang="en-US" sz="2400" spc="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dataset.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Queried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information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about 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names, mission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outcomes, various pay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load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sizes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customers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versions,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landing</a:t>
            </a:r>
            <a:r>
              <a:rPr lang="en-US" sz="2400" spc="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outcomes</a:t>
            </a: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4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https://github.com/Amikesh/Applied-Data-Science-Capstone/blob/main/jupyter-labs-eda-sql-coursera_sqllite.ipynb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Folium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maps mark Launch Sites, 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unsuccessful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landings, and a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proximity example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key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locations: </a:t>
            </a:r>
            <a:r>
              <a:rPr lang="en-US" sz="2400" spc="-60" dirty="0">
                <a:latin typeface="Abadi" panose="020B0604020104020204" pitchFamily="34" charset="0"/>
                <a:cs typeface="Carlito"/>
              </a:rPr>
              <a:t>Railway, Highway,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Coast,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</a:t>
            </a:r>
            <a:r>
              <a:rPr lang="en-US" sz="2400" spc="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60" dirty="0">
                <a:latin typeface="Abadi" panose="020B0604020104020204" pitchFamily="34" charset="0"/>
                <a:cs typeface="Carlito"/>
              </a:rPr>
              <a:t>City.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allows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us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understand why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may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be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located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where they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are. It a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lso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visualizes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relative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location.</a:t>
            </a: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4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https://github.com/Amikesh/Applied-Data-Science-Capstone/blob/main/lab_jupyter_launch_site_location.jupyterlite.ipynb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10" dirty="0">
                <a:latin typeface="Abadi" panose="020B0604020104020204" pitchFamily="34" charset="0"/>
                <a:cs typeface="Carlito"/>
              </a:rPr>
              <a:t>Dashboard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includes 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pie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chart and a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scatter</a:t>
            </a:r>
            <a:r>
              <a:rPr lang="en-US" sz="2400" spc="-1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plot.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 A pie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chart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can be selected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show the distribution of 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all 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can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be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selected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show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individual 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success</a:t>
            </a:r>
            <a:r>
              <a:rPr lang="en-US" sz="2400" spc="-11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30" dirty="0">
                <a:latin typeface="Abadi" panose="020B0604020104020204" pitchFamily="34" charset="0"/>
                <a:cs typeface="Carlito"/>
              </a:rPr>
              <a:t>rates.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Scatter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plot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takes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two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inputs: All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individual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payload mass on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slider between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0  and 10000</a:t>
            </a:r>
            <a:r>
              <a:rPr lang="en-US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kg.</a:t>
            </a: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The pie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chart is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used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visualize the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success</a:t>
            </a:r>
            <a:r>
              <a:rPr lang="en-US" sz="2400" spc="2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scatter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plot can help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us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see how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varies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sites,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mass,</a:t>
            </a:r>
            <a:r>
              <a:rPr lang="en-US" sz="2400" spc="1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version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5" dirty="0">
                <a:latin typeface="Abadi" panose="020B0604020104020204" pitchFamily="34" charset="0"/>
                <a:cs typeface="Carlito"/>
              </a:rPr>
              <a:t>categories.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5" dirty="0">
                <a:latin typeface="Abadi" panose="020B0604020104020204" pitchFamily="34" charset="0"/>
                <a:cs typeface="Carlito"/>
              </a:rPr>
              <a:t>Split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label</a:t>
            </a:r>
            <a:r>
              <a:rPr lang="en-IN" sz="2400" spc="-19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column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‘Class’ </a:t>
            </a:r>
            <a:r>
              <a:rPr lang="en-IN" sz="2400" spc="-15" dirty="0">
                <a:latin typeface="Abadi" panose="020B0604020104020204" pitchFamily="34" charset="0"/>
                <a:cs typeface="Carlito"/>
              </a:rPr>
              <a:t>from</a:t>
            </a:r>
            <a:r>
              <a:rPr lang="en-IN" sz="2400" spc="-200" dirty="0">
                <a:latin typeface="Abadi" panose="020B0604020104020204" pitchFamily="34" charset="0"/>
                <a:cs typeface="Carlito"/>
              </a:rPr>
              <a:t> the </a:t>
            </a:r>
            <a:r>
              <a:rPr lang="en-IN" sz="2400" spc="-15" dirty="0">
                <a:latin typeface="Abadi" panose="020B0604020104020204" pitchFamily="34" charset="0"/>
                <a:cs typeface="Carlito"/>
              </a:rPr>
              <a:t>dataset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5" dirty="0">
                <a:latin typeface="Abadi" panose="020B0604020104020204" pitchFamily="34" charset="0"/>
                <a:cs typeface="Carlito"/>
              </a:rPr>
              <a:t>Fit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and</a:t>
            </a:r>
            <a:r>
              <a:rPr lang="en-IN" sz="2400" spc="-17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45" dirty="0">
                <a:latin typeface="Abadi" panose="020B0604020104020204" pitchFamily="34" charset="0"/>
                <a:cs typeface="Carlito"/>
              </a:rPr>
              <a:t>Transform </a:t>
            </a:r>
            <a:r>
              <a:rPr lang="en-IN" sz="2400" spc="-15" dirty="0">
                <a:latin typeface="Abadi" panose="020B0604020104020204" pitchFamily="34" charset="0"/>
                <a:cs typeface="Carlito"/>
              </a:rPr>
              <a:t>Features</a:t>
            </a:r>
            <a:r>
              <a:rPr lang="en-IN" sz="2400" spc="-13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using </a:t>
            </a:r>
            <a:r>
              <a:rPr lang="en-IN" sz="2400" spc="-10" dirty="0">
                <a:latin typeface="Abadi" panose="020B0604020104020204" pitchFamily="34" charset="0"/>
                <a:cs typeface="Carlito"/>
              </a:rPr>
              <a:t>Standard</a:t>
            </a:r>
            <a:r>
              <a:rPr lang="en-IN" sz="2400" spc="-2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Scaler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30" dirty="0" err="1">
                <a:latin typeface="Abadi" panose="020B0604020104020204" pitchFamily="34" charset="0"/>
                <a:cs typeface="Carlito"/>
              </a:rPr>
              <a:t>Train_test_split</a:t>
            </a:r>
            <a:r>
              <a:rPr lang="en-IN" sz="2400" spc="-3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d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a</a:t>
            </a:r>
            <a:r>
              <a:rPr lang="en-IN" sz="2400" spc="-45" dirty="0">
                <a:latin typeface="Abadi" panose="020B0604020104020204" pitchFamily="34" charset="0"/>
                <a:cs typeface="Carlito"/>
              </a:rPr>
              <a:t>t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10" dirty="0" err="1">
                <a:latin typeface="Abadi" panose="020B0604020104020204" pitchFamily="34" charset="0"/>
                <a:cs typeface="Carlito"/>
              </a:rPr>
              <a:t>GridSearchCV</a:t>
            </a:r>
            <a:r>
              <a:rPr lang="en-IN" sz="2400" spc="-1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(cv=10) to find  optimal</a:t>
            </a:r>
            <a:r>
              <a:rPr lang="en-US" sz="2400" spc="-15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parameters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dirty="0">
                <a:latin typeface="Abadi" panose="020B0604020104020204" pitchFamily="34" charset="0"/>
                <a:cs typeface="Carlito"/>
              </a:rPr>
              <a:t>Use</a:t>
            </a:r>
            <a:r>
              <a:rPr lang="en-IN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10" dirty="0" err="1">
                <a:latin typeface="Abadi" panose="020B0604020104020204" pitchFamily="34" charset="0"/>
                <a:cs typeface="Carlito"/>
              </a:rPr>
              <a:t>GridSearchCV</a:t>
            </a:r>
            <a:r>
              <a:rPr lang="en-IN" sz="2400" spc="-1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on </a:t>
            </a:r>
            <a:r>
              <a:rPr lang="en-IN" sz="2400" dirty="0" err="1">
                <a:latin typeface="Abadi" panose="020B0604020104020204" pitchFamily="34" charset="0"/>
                <a:cs typeface="Carlito"/>
              </a:rPr>
              <a:t>LogReg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,</a:t>
            </a:r>
            <a:r>
              <a:rPr lang="en-IN" sz="2400" spc="-2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SVM,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Decision </a:t>
            </a:r>
            <a:r>
              <a:rPr lang="en-IN" sz="2400" spc="-45" dirty="0">
                <a:latin typeface="Abadi" panose="020B0604020104020204" pitchFamily="34" charset="0"/>
                <a:cs typeface="Carlito"/>
              </a:rPr>
              <a:t>Tree,</a:t>
            </a:r>
            <a:r>
              <a:rPr lang="en-IN" sz="2400" spc="-23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and KNN</a:t>
            </a:r>
            <a:r>
              <a:rPr lang="en-IN" sz="2400" spc="-14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models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20" dirty="0">
                <a:latin typeface="Abadi" panose="020B0604020104020204" pitchFamily="34" charset="0"/>
                <a:cs typeface="Carlito"/>
              </a:rPr>
              <a:t>Score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models</a:t>
            </a:r>
            <a:r>
              <a:rPr lang="en-IN" sz="2400" spc="-18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on the split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test</a:t>
            </a:r>
            <a:r>
              <a:rPr lang="en-IN" sz="2400" spc="-19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set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spc="-5" dirty="0">
                <a:latin typeface="Abadi" panose="020B0604020104020204" pitchFamily="34" charset="0"/>
                <a:cs typeface="Carlito"/>
              </a:rPr>
              <a:t>Confusion</a:t>
            </a:r>
            <a:r>
              <a:rPr lang="en-IN" sz="2400" spc="-17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Matrix 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all</a:t>
            </a:r>
            <a:r>
              <a:rPr lang="en-IN" sz="2400" spc="-16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models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400" dirty="0" err="1">
                <a:latin typeface="Abadi" panose="020B0604020104020204" pitchFamily="34" charset="0"/>
                <a:cs typeface="Carlito"/>
              </a:rPr>
              <a:t>Barplot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to</a:t>
            </a:r>
            <a:r>
              <a:rPr lang="en-US" sz="2400" spc="-15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compare 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scores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of</a:t>
            </a:r>
            <a:r>
              <a:rPr lang="en-US" sz="2400" spc="-15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models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4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https://github.com/Amikesh/Applied-Data-Science-Capstone/blob/main/lab_jupyter_launch_site_location.jupyterlite.ipynb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400" dirty="0">
              <a:latin typeface="Carlito"/>
              <a:cs typeface="Carlito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38200" y="5056375"/>
            <a:ext cx="10515600" cy="1262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This is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preview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2000" spc="-15" dirty="0" err="1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Plotly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dashboard.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following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sides will show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results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EDA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visualization, EDA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SQL,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Interactive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Map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Folium,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0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finally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results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our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model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about 83%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accuracy.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42A342-4C6B-6CA8-E7AF-36C958BBD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752" y="1603284"/>
            <a:ext cx="5266117" cy="29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4912468"/>
            <a:ext cx="10420638" cy="956520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Green indicates successful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Purple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indicates unsuccessful</a:t>
            </a:r>
            <a:r>
              <a:rPr lang="en-US" sz="2400" spc="18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Graphic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suggests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an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increase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time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(indicated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Number). 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 big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breakthrough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around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20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which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significantly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increased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rate. 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CCAFS appears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be the main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as it has 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most</a:t>
            </a:r>
            <a:r>
              <a:rPr lang="en-US" sz="2400" spc="-9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volume.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FA6C4-4944-1A84-70FC-5C272BC7C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406" y="1713989"/>
            <a:ext cx="10433187" cy="249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513633"/>
            <a:ext cx="10515600" cy="136771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Green indicates successful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Purple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indicates unsuccessful</a:t>
            </a:r>
            <a:r>
              <a:rPr lang="en-US" sz="2400" spc="1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launch.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appears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fall mostly between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0-6000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kg. 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Different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also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seem to use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different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payload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45B440-BFA4-9B53-1790-8BB6F6495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010" y="1775040"/>
            <a:ext cx="10593979" cy="236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902741"/>
            <a:ext cx="10687961" cy="1195241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ES-L1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(1),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GEO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(1), HEO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have a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(sample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sizes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parenthesis) 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SSO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(5)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has a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success</a:t>
            </a:r>
            <a:r>
              <a:rPr lang="en-US" sz="2400" spc="4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(14)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has a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decent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and</a:t>
            </a:r>
            <a:r>
              <a:rPr lang="en-US" sz="2400" spc="15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attempts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SO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0% success</a:t>
            </a:r>
            <a:r>
              <a:rPr lang="en-US" sz="2400" spc="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lang="en-US" sz="2400" spc="-40" dirty="0">
                <a:latin typeface="Abadi" panose="020B0604020104020204" pitchFamily="34" charset="0"/>
                <a:cs typeface="Carlito"/>
              </a:rPr>
              <a:t>GTO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(27)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around 50%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but 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largest</a:t>
            </a:r>
            <a:r>
              <a:rPr lang="en-US" sz="2400" spc="2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sample 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B2EEA-E9B4-7AD8-ACAD-BEBF8B81E3C0}"/>
              </a:ext>
            </a:extLst>
          </p:cNvPr>
          <p:cNvSpPr txBox="1"/>
          <p:nvPr/>
        </p:nvSpPr>
        <p:spPr>
          <a:xfrm>
            <a:off x="9302074" y="3543580"/>
            <a:ext cx="26143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800" spc="-5" dirty="0">
                <a:latin typeface="Carlito"/>
                <a:cs typeface="Carlito"/>
              </a:rPr>
              <a:t>Success </a:t>
            </a:r>
            <a:r>
              <a:rPr lang="en-US" sz="1800" spc="-25" dirty="0">
                <a:latin typeface="Carlito"/>
                <a:cs typeface="Carlito"/>
              </a:rPr>
              <a:t>Rate </a:t>
            </a:r>
            <a:r>
              <a:rPr lang="en-US" sz="1800" spc="-20" dirty="0">
                <a:latin typeface="Carlito"/>
                <a:cs typeface="Carlito"/>
              </a:rPr>
              <a:t>Scale</a:t>
            </a:r>
            <a:r>
              <a:rPr lang="en-US" sz="1800" spc="-65" dirty="0">
                <a:latin typeface="Carlito"/>
                <a:cs typeface="Carlito"/>
              </a:rPr>
              <a:t> </a:t>
            </a:r>
            <a:r>
              <a:rPr lang="en-US" sz="1800" spc="-5" dirty="0">
                <a:latin typeface="Carlito"/>
                <a:cs typeface="Carlito"/>
              </a:rPr>
              <a:t>with  </a:t>
            </a:r>
            <a:r>
              <a:rPr lang="en-US" sz="1800" dirty="0">
                <a:latin typeface="Carlito"/>
                <a:cs typeface="Carlito"/>
              </a:rPr>
              <a:t>0 as</a:t>
            </a:r>
            <a:r>
              <a:rPr lang="en-US" sz="1800" spc="-70" dirty="0">
                <a:latin typeface="Carlito"/>
                <a:cs typeface="Carlito"/>
              </a:rPr>
              <a:t> </a:t>
            </a:r>
            <a:r>
              <a:rPr lang="en-US" sz="1800" spc="-5" dirty="0">
                <a:latin typeface="Carlito"/>
                <a:cs typeface="Carlito"/>
              </a:rPr>
              <a:t>0%</a:t>
            </a:r>
            <a:endParaRPr lang="en-US" sz="1800" dirty="0">
              <a:latin typeface="Carlito"/>
              <a:cs typeface="Carlito"/>
            </a:endParaRPr>
          </a:p>
          <a:p>
            <a:pPr marL="12700" marR="1182370">
              <a:lnSpc>
                <a:spcPct val="100000"/>
              </a:lnSpc>
            </a:pPr>
            <a:r>
              <a:rPr lang="en-US" sz="1800" dirty="0">
                <a:latin typeface="Carlito"/>
                <a:cs typeface="Carlito"/>
              </a:rPr>
              <a:t>0.6 as</a:t>
            </a:r>
            <a:r>
              <a:rPr lang="en-US" sz="1800" spc="-195" dirty="0">
                <a:latin typeface="Carlito"/>
                <a:cs typeface="Carlito"/>
              </a:rPr>
              <a:t> </a:t>
            </a:r>
            <a:r>
              <a:rPr lang="en-US" sz="1800" dirty="0">
                <a:latin typeface="Carlito"/>
                <a:cs typeface="Carlito"/>
              </a:rPr>
              <a:t>60%  1 as</a:t>
            </a:r>
            <a:r>
              <a:rPr lang="en-US" sz="1800" spc="-125" dirty="0">
                <a:latin typeface="Carlito"/>
                <a:cs typeface="Carlito"/>
              </a:rPr>
              <a:t> </a:t>
            </a:r>
            <a:r>
              <a:rPr lang="en-US" sz="1800" spc="-5" dirty="0">
                <a:latin typeface="Carlito"/>
                <a:cs typeface="Carlito"/>
              </a:rPr>
              <a:t>100%</a:t>
            </a:r>
            <a:endParaRPr lang="en-US" sz="1800" dirty="0">
              <a:latin typeface="Carlito"/>
              <a:cs typeface="Carli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44E09A-2462-0BC0-117D-3274835AF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366" y="1624316"/>
            <a:ext cx="4968671" cy="294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679004"/>
            <a:ext cx="10687961" cy="1375751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Green indicates successful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Purple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indicates unsuccessful</a:t>
            </a:r>
            <a:r>
              <a:rPr lang="en-US" sz="2400" spc="1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launch.</a:t>
            </a:r>
          </a:p>
          <a:p>
            <a:pPr marL="12700" marR="3951604">
              <a:lnSpc>
                <a:spcPct val="121200"/>
              </a:lnSpc>
              <a:spcBef>
                <a:spcPts val="100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Launch Orbit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preferences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changed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lang="en-US" sz="2400" spc="-50" dirty="0">
                <a:latin typeface="Abadi" panose="020B0604020104020204" pitchFamily="34" charset="0"/>
                <a:cs typeface="Carlito"/>
              </a:rPr>
              <a:t>Number. 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Outcome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seems to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correlate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 this</a:t>
            </a:r>
            <a:r>
              <a:rPr lang="en-US" sz="2400" spc="12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preference.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started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orbits which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saw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moderate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returned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recent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launches 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appears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perform better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lower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orbits or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Sun-synchronous</a:t>
            </a:r>
            <a:r>
              <a:rPr lang="en-US" sz="2400" spc="2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orbits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08CFA4-F94F-62BC-A3D5-50F3D051E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15" y="1755903"/>
            <a:ext cx="10421769" cy="240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659549"/>
            <a:ext cx="10687961" cy="153697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Green indicates successful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Purple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indicates unsuccessful</a:t>
            </a:r>
            <a:r>
              <a:rPr lang="en-US" sz="2400" spc="1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launch.</a:t>
            </a: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seems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correlate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</a:t>
            </a:r>
            <a:r>
              <a:rPr lang="en-US" sz="2400" spc="4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orbit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SSO seem to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have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relatively low payload</a:t>
            </a:r>
            <a:r>
              <a:rPr lang="en-US" sz="2400" spc="1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The other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most successful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orbit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VLEO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only has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values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in the higher end of the</a:t>
            </a:r>
            <a:r>
              <a:rPr lang="en-US" sz="2400" spc="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range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35C0E7-391C-C31B-9C87-1274ADADD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17" y="1856390"/>
            <a:ext cx="10349188" cy="232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764866"/>
            <a:ext cx="10687961" cy="126070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lang="en-US" sz="2400" spc="-20" dirty="0">
                <a:latin typeface="Abadi" panose="020B0604020104020204" pitchFamily="34" charset="0"/>
                <a:cs typeface="Carlito"/>
              </a:rPr>
              <a:t>95% confidence interval 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(light blue</a:t>
            </a:r>
            <a:r>
              <a:rPr lang="en-US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shading)</a:t>
            </a:r>
            <a:endParaRPr lang="en-US" sz="2400" spc="-15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generally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increases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time since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2013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 a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slight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dip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</a:t>
            </a:r>
            <a:r>
              <a:rPr lang="en-US" sz="2400" spc="5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2018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recent years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around</a:t>
            </a:r>
            <a:r>
              <a:rPr lang="en-US" sz="2400" spc="9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80%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ED32C0-8436-232E-BC14-6829E237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231" y="1633471"/>
            <a:ext cx="4252294" cy="298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75889" y="1825625"/>
            <a:ext cx="643971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lang="en-IN" sz="2400" dirty="0">
                <a:latin typeface="Abadi" panose="020B0604020104020204" pitchFamily="34" charset="0"/>
                <a:cs typeface="Carlito"/>
              </a:rPr>
              <a:t>Query unique launch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names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from</a:t>
            </a:r>
            <a:r>
              <a:rPr lang="en-IN" sz="2400" spc="-8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database.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IN" sz="2400" spc="-5" dirty="0">
                <a:latin typeface="Abadi" panose="020B0604020104020204" pitchFamily="34" charset="0"/>
                <a:cs typeface="Carlito"/>
              </a:rPr>
              <a:t>CCAFS SLC-40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IN" sz="2400" spc="-10" dirty="0">
                <a:latin typeface="Abadi" panose="020B0604020104020204" pitchFamily="34" charset="0"/>
                <a:cs typeface="Carlito"/>
              </a:rPr>
              <a:t>CCAFSSLC-40 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all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represent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the</a:t>
            </a:r>
            <a:r>
              <a:rPr lang="en-IN" sz="24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same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IN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entry</a:t>
            </a:r>
            <a:r>
              <a:rPr lang="en-IN" sz="2400" spc="-3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errors.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  <a:p>
            <a:pPr marL="12700" marR="2114550">
              <a:lnSpc>
                <a:spcPct val="141500"/>
              </a:lnSpc>
              <a:spcBef>
                <a:spcPts val="110"/>
              </a:spcBef>
            </a:pPr>
            <a:r>
              <a:rPr lang="en-IN"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lang="en-IN" sz="2400" spc="-15" dirty="0">
                <a:latin typeface="Abadi" panose="020B0604020104020204" pitchFamily="34" charset="0"/>
                <a:cs typeface="Carlito"/>
              </a:rPr>
              <a:t>LC-40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was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IN" sz="2400" spc="-20" dirty="0">
                <a:latin typeface="Abadi" panose="020B0604020104020204" pitchFamily="34" charset="0"/>
                <a:cs typeface="Carlito"/>
              </a:rPr>
              <a:t>previous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name.  </a:t>
            </a:r>
            <a:r>
              <a:rPr lang="en-IN"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only </a:t>
            </a:r>
            <a:r>
              <a:rPr lang="en-IN" sz="2400" dirty="0">
                <a:latin typeface="Abadi" panose="020B0604020104020204" pitchFamily="34" charset="0"/>
                <a:cs typeface="Carlito"/>
              </a:rPr>
              <a:t>3 unique </a:t>
            </a:r>
            <a:r>
              <a:rPr lang="en-IN" sz="2400" spc="-5" dirty="0" err="1">
                <a:latin typeface="Abadi" panose="020B0604020104020204" pitchFamily="34" charset="0"/>
                <a:cs typeface="Carlito"/>
              </a:rPr>
              <a:t>launch_site</a:t>
            </a:r>
            <a:r>
              <a:rPr lang="en-IN" sz="2400" spc="-5" dirty="0">
                <a:latin typeface="Abadi" panose="020B0604020104020204" pitchFamily="34" charset="0"/>
                <a:cs typeface="Carlito"/>
              </a:rPr>
              <a:t> values:  CCAFS SLC-40, KSC LC-39A,</a:t>
            </a:r>
            <a:r>
              <a:rPr lang="en-IN" sz="2400" spc="-31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lang="en-IN" sz="2400" spc="-10" dirty="0">
                <a:latin typeface="Abadi" panose="020B0604020104020204" pitchFamily="34" charset="0"/>
                <a:cs typeface="Carlito"/>
              </a:rPr>
              <a:t>SLC-4E</a:t>
            </a:r>
            <a:endParaRPr lang="en-IN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20894508-2AAE-8CA5-193F-1CA2C9AD599C}"/>
              </a:ext>
            </a:extLst>
          </p:cNvPr>
          <p:cNvSpPr/>
          <p:nvPr/>
        </p:nvSpPr>
        <p:spPr>
          <a:xfrm>
            <a:off x="770011" y="2010155"/>
            <a:ext cx="3220212" cy="2763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89871" y="1800493"/>
            <a:ext cx="2568101" cy="343684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lang="en-US" sz="2400" spc="-35" dirty="0">
                <a:latin typeface="Abadi" panose="020B0604020104020204" pitchFamily="34" charset="0"/>
                <a:cs typeface="Carlito"/>
              </a:rPr>
              <a:t>First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five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entries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database with  Launch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Site</a:t>
            </a:r>
            <a:r>
              <a:rPr lang="en-US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name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beginning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CCA.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9DED3FA9-EB11-3EBA-81D7-6139A40F0BD4}"/>
              </a:ext>
            </a:extLst>
          </p:cNvPr>
          <p:cNvSpPr/>
          <p:nvPr/>
        </p:nvSpPr>
        <p:spPr>
          <a:xfrm>
            <a:off x="513328" y="1853183"/>
            <a:ext cx="8272272" cy="3331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84048" y="1825625"/>
            <a:ext cx="487392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sums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total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kg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where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NASA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was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60" dirty="0">
                <a:latin typeface="Abadi" panose="020B0604020104020204" pitchFamily="34" charset="0"/>
                <a:cs typeface="Carlito"/>
              </a:rPr>
              <a:t>customer.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ct val="90000"/>
              </a:lnSpc>
              <a:spcBef>
                <a:spcPts val="1370"/>
              </a:spcBef>
            </a:pPr>
            <a:r>
              <a:rPr lang="en-US" sz="2400" spc="-15" dirty="0">
                <a:latin typeface="Abadi" panose="020B0604020104020204" pitchFamily="34" charset="0"/>
                <a:cs typeface="Carlito"/>
              </a:rPr>
              <a:t>CRS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stands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Commercial 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Resupply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Services which</a:t>
            </a:r>
            <a:r>
              <a:rPr lang="en-US" sz="2400" spc="-9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indicates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that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these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were sent to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International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Station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(ISS).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5DDA3CFE-ED7F-DD44-F9DC-34E9DE943574}"/>
              </a:ext>
            </a:extLst>
          </p:cNvPr>
          <p:cNvSpPr/>
          <p:nvPr/>
        </p:nvSpPr>
        <p:spPr>
          <a:xfrm>
            <a:off x="592576" y="2263139"/>
            <a:ext cx="5687568" cy="2554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07574" y="1813824"/>
            <a:ext cx="3278037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calculates</a:t>
            </a:r>
            <a:r>
              <a:rPr lang="en-US" sz="2400" spc="-20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average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or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launches which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used 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version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F9</a:t>
            </a:r>
            <a:r>
              <a:rPr lang="en-US" sz="2400" spc="-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v1.1</a:t>
            </a:r>
          </a:p>
          <a:p>
            <a:pPr marL="12700" marR="5080">
              <a:lnSpc>
                <a:spcPct val="91800"/>
              </a:lnSpc>
              <a:spcBef>
                <a:spcPts val="1400"/>
              </a:spcBef>
            </a:pPr>
            <a:r>
              <a:rPr lang="en-US" sz="2400" spc="-40" dirty="0">
                <a:latin typeface="Abadi" panose="020B0604020104020204" pitchFamily="34" charset="0"/>
                <a:cs typeface="Carlito"/>
              </a:rPr>
              <a:t>Average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 of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F9 1.1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is on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low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end</a:t>
            </a:r>
            <a:r>
              <a:rPr lang="en-US" sz="2400" spc="-2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 our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mass</a:t>
            </a:r>
            <a:r>
              <a:rPr lang="en-US" sz="24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range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148C7729-5B60-6452-91DE-F05ACDD7329C}"/>
              </a:ext>
            </a:extLst>
          </p:cNvPr>
          <p:cNvSpPr/>
          <p:nvPr/>
        </p:nvSpPr>
        <p:spPr>
          <a:xfrm>
            <a:off x="690947" y="2205142"/>
            <a:ext cx="6364224" cy="2869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617788" y="1825625"/>
            <a:ext cx="2743200" cy="406621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12700" marR="135255">
              <a:lnSpc>
                <a:spcPct val="918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 The first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wasn’t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until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end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2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general</a:t>
            </a:r>
            <a:r>
              <a:rPr lang="en-US" sz="2400" spc="-20" dirty="0"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appear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starting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 in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2014. 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A621950D-E8FB-4EED-EF4C-067FBF0B648D}"/>
              </a:ext>
            </a:extLst>
          </p:cNvPr>
          <p:cNvSpPr/>
          <p:nvPr/>
        </p:nvSpPr>
        <p:spPr>
          <a:xfrm>
            <a:off x="1153667" y="2223516"/>
            <a:ext cx="5780532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55479" y="1963648"/>
            <a:ext cx="3202493" cy="330709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four 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had successful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drone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and 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payload mass between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4000 and 6000</a:t>
            </a:r>
            <a:r>
              <a:rPr lang="en-US" sz="2400" spc="-1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 err="1">
                <a:solidFill>
                  <a:srgbClr val="404040"/>
                </a:solidFill>
                <a:latin typeface="Carlito"/>
                <a:cs typeface="Carlito"/>
              </a:rPr>
              <a:t>noninclusive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BBC8EB8D-00BB-AE81-05F0-FBB8AD3946C4}"/>
              </a:ext>
            </a:extLst>
          </p:cNvPr>
          <p:cNvSpPr/>
          <p:nvPr/>
        </p:nvSpPr>
        <p:spPr>
          <a:xfrm>
            <a:off x="838200" y="2183892"/>
            <a:ext cx="6886956" cy="2638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62986"/>
            <a:ext cx="10499069" cy="4462587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Collected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from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public SpaceX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API and </a:t>
            </a:r>
            <a:r>
              <a:rPr lang="en-US" sz="28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SpaceX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Wikipedia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page.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Created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labels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column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‘class’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which classifies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Explored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8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using </a:t>
            </a:r>
            <a:r>
              <a:rPr lang="en-US" sz="28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SQL, 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visualization,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folium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maps,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dashboards.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Gathered </a:t>
            </a:r>
            <a:r>
              <a:rPr lang="en-US" sz="28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relevant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columns </a:t>
            </a:r>
            <a:r>
              <a:rPr lang="en-US" sz="28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US" sz="28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as </a:t>
            </a:r>
            <a:r>
              <a:rPr lang="en-US" sz="28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features.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Changed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all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categorical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variables </a:t>
            </a:r>
            <a:r>
              <a:rPr lang="en-US" sz="28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binary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using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one hot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encoding. 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Standardized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800" spc="-20" dirty="0" err="1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GridSearchCV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8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find the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best </a:t>
            </a:r>
            <a:r>
              <a:rPr lang="en-US" sz="2800" spc="-4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parameters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for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machine learning models.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Visualize the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accuracy score </a:t>
            </a:r>
            <a:r>
              <a:rPr lang="en-US" sz="28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all</a:t>
            </a:r>
            <a:r>
              <a:rPr lang="en-US" sz="2800" spc="-4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models.</a:t>
            </a:r>
            <a:endParaRPr lang="en-US" sz="28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buClr>
                <a:srgbClr val="BB562C"/>
              </a:buClr>
              <a:buFont typeface="Arial"/>
              <a:buChar char="•"/>
            </a:pPr>
            <a:endParaRPr lang="en-US" sz="28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241300" marR="5080" indent="-228600">
              <a:lnSpc>
                <a:spcPct val="90900"/>
              </a:lnSpc>
              <a:spcBef>
                <a:spcPts val="164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Four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machine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learning models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were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produced: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Logistic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Regression,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Support </a:t>
            </a:r>
            <a:r>
              <a:rPr lang="en-US" sz="2800" spc="-5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Vector 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Machine,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Decision </a:t>
            </a:r>
            <a:r>
              <a:rPr lang="en-US" sz="2800" spc="-8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Tree </a:t>
            </a:r>
            <a:r>
              <a:rPr lang="en-US" sz="2800" spc="-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Classifier,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 K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Nearest Neighbors.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All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produced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similar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results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an 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accuracy </a:t>
            </a:r>
            <a:r>
              <a:rPr lang="en-US" sz="2800" spc="-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rate </a:t>
            </a:r>
            <a:r>
              <a:rPr lang="en-US" sz="28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about 83.33%. All models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over-predicted</a:t>
            </a:r>
            <a:r>
              <a:rPr lang="en-US" sz="28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More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is </a:t>
            </a:r>
            <a:r>
              <a:rPr lang="en-US" sz="28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needed </a:t>
            </a:r>
            <a:r>
              <a:rPr lang="en-US" sz="2800" spc="-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for </a:t>
            </a:r>
            <a:r>
              <a:rPr lang="en-US" sz="2800" spc="-4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better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model </a:t>
            </a:r>
            <a:r>
              <a:rPr lang="en-US" sz="28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determination </a:t>
            </a:r>
            <a:r>
              <a:rPr lang="en-US" sz="28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</a:t>
            </a:r>
            <a:r>
              <a:rPr lang="en-US" sz="2800" spc="204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800" spc="-5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accuracy.</a:t>
            </a:r>
            <a:endParaRPr lang="en-US" sz="28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970808" y="1825625"/>
            <a:ext cx="331480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>
              <a:lnSpc>
                <a:spcPts val="2305"/>
              </a:lnSpc>
              <a:spcBef>
                <a:spcPts val="105"/>
              </a:spcBef>
            </a:pP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count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16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each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mission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outcome.</a:t>
            </a:r>
            <a:endParaRPr lang="en-US" sz="1600" dirty="0">
              <a:latin typeface="Carlito"/>
              <a:cs typeface="Carlito"/>
            </a:endParaRPr>
          </a:p>
          <a:p>
            <a:pPr marL="12700" marR="83820">
              <a:lnSpc>
                <a:spcPts val="2200"/>
              </a:lnSpc>
              <a:spcBef>
                <a:spcPts val="1440"/>
              </a:spcBef>
            </a:pP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SpaceX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appears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achieve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its 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mission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outcome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nearly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99%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16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time.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150"/>
              </a:spcBef>
            </a:pP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means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most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of the</a:t>
            </a:r>
            <a:r>
              <a:rPr lang="en-US" sz="16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failures are</a:t>
            </a:r>
            <a:r>
              <a:rPr lang="en-US" sz="16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intended.</a:t>
            </a:r>
            <a:endParaRPr lang="en-US" sz="1600" dirty="0">
              <a:latin typeface="Carlito"/>
              <a:cs typeface="Carlito"/>
            </a:endParaRPr>
          </a:p>
          <a:p>
            <a:pPr marL="12700" marR="337185">
              <a:lnSpc>
                <a:spcPts val="2200"/>
              </a:lnSpc>
              <a:spcBef>
                <a:spcPts val="1440"/>
              </a:spcBef>
            </a:pPr>
            <a:r>
              <a:rPr lang="en-US" sz="1600" spc="-40" dirty="0">
                <a:solidFill>
                  <a:srgbClr val="404040"/>
                </a:solidFill>
                <a:latin typeface="Carlito"/>
                <a:cs typeface="Carlito"/>
              </a:rPr>
              <a:t>Interestingly,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 unclear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status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unfortunately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in</a:t>
            </a:r>
            <a:r>
              <a:rPr lang="en-US" sz="16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flight. </a:t>
            </a:r>
            <a:endParaRPr lang="en-US" sz="16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15F2AD-DA45-80EA-95AA-E40C4A0CE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192" y="1916813"/>
            <a:ext cx="5139373" cy="34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438231" y="1848329"/>
            <a:ext cx="384738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carried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15600  kg.</a:t>
            </a:r>
            <a:endParaRPr lang="en-US" sz="2400" dirty="0">
              <a:latin typeface="Carlito"/>
              <a:cs typeface="Carlito"/>
            </a:endParaRP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similar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F9 B5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B10xx.x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variety.</a:t>
            </a:r>
            <a:endParaRPr lang="en-US" sz="2400" dirty="0">
              <a:latin typeface="Carlito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correlates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is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6DFA03A9-2FEC-604C-79E5-46E1B2188832}"/>
              </a:ext>
            </a:extLst>
          </p:cNvPr>
          <p:cNvSpPr/>
          <p:nvPr/>
        </p:nvSpPr>
        <p:spPr>
          <a:xfrm>
            <a:off x="770011" y="1433406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919050" y="1825625"/>
            <a:ext cx="33665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Month,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Outcome, Booster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Version,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(kg),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  launches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 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drone</a:t>
            </a:r>
            <a:r>
              <a:rPr lang="en-US" sz="24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were two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such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occurrences.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777539A8-B85D-B26C-6A69-9224468B70C1}"/>
              </a:ext>
            </a:extLst>
          </p:cNvPr>
          <p:cNvSpPr/>
          <p:nvPr/>
        </p:nvSpPr>
        <p:spPr>
          <a:xfrm>
            <a:off x="412708" y="2630423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96023" y="1825625"/>
            <a:ext cx="4289588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080">
              <a:lnSpc>
                <a:spcPct val="91800"/>
              </a:lnSpc>
              <a:spcBef>
                <a:spcPts val="3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list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successful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between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2010-06-04 and 2017-03-20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inclusively.</a:t>
            </a:r>
            <a:endParaRPr lang="en-US" sz="2400" dirty="0">
              <a:latin typeface="Carlito"/>
              <a:cs typeface="Carlito"/>
            </a:endParaRPr>
          </a:p>
          <a:p>
            <a:pPr marL="12700" marR="464184">
              <a:lnSpc>
                <a:spcPct val="91800"/>
              </a:lnSpc>
              <a:spcBef>
                <a:spcPts val="1395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are two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types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successful</a:t>
            </a:r>
            <a:r>
              <a:rPr lang="en-US" sz="2400" spc="-9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outcomes: drone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ship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400" dirty="0">
              <a:latin typeface="Carlito"/>
              <a:cs typeface="Carlito"/>
            </a:endParaRPr>
          </a:p>
          <a:p>
            <a:pPr marL="12700" marR="561975">
              <a:lnSpc>
                <a:spcPts val="2300"/>
              </a:lnSpc>
              <a:spcBef>
                <a:spcPts val="1160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There were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8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total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during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time</a:t>
            </a:r>
            <a:r>
              <a:rPr lang="en-US" sz="24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period </a:t>
            </a:r>
            <a:endParaRPr lang="en-US" sz="2400" dirty="0">
              <a:latin typeface="Carlito"/>
              <a:cs typeface="Carli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6DB721E7-EC1F-623E-BC83-B4FD057A0350}"/>
              </a:ext>
            </a:extLst>
          </p:cNvPr>
          <p:cNvSpPr/>
          <p:nvPr/>
        </p:nvSpPr>
        <p:spPr>
          <a:xfrm>
            <a:off x="478536" y="2600633"/>
            <a:ext cx="6257544" cy="23987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7658" y="5236463"/>
            <a:ext cx="9457942" cy="94049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left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right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Florida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since they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2400" spc="-65" dirty="0">
                <a:solidFill>
                  <a:srgbClr val="404040"/>
                </a:solidFill>
                <a:latin typeface="Carlito"/>
                <a:cs typeface="Carlito"/>
              </a:rPr>
              <a:t>other.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near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400" spc="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ocean.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9A659A-9AE6-DAE4-3CCF-8A72BB7E4A1A}"/>
              </a:ext>
            </a:extLst>
          </p:cNvPr>
          <p:cNvSpPr/>
          <p:nvPr/>
        </p:nvSpPr>
        <p:spPr>
          <a:xfrm>
            <a:off x="854963" y="1621536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322497"/>
            <a:ext cx="9745589" cy="854465"/>
          </a:xfrm>
          <a:prstGeom prst="rect">
            <a:avLst/>
          </a:prstGeom>
        </p:spPr>
        <p:txBody>
          <a:bodyPr lIns="91440" tIns="45720" rIns="91440" bIns="45720" anchor="t">
            <a:normAutofit fontScale="62500" lnSpcReduction="20000"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lang="en-US" sz="2800" spc="-25" dirty="0">
                <a:solidFill>
                  <a:srgbClr val="404040"/>
                </a:solidFill>
                <a:latin typeface="Carlito"/>
                <a:cs typeface="Carlito"/>
              </a:rPr>
              <a:t>Clusters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on the </a:t>
            </a:r>
            <a:r>
              <a:rPr lang="en-US" sz="28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800" spc="-20" dirty="0">
                <a:solidFill>
                  <a:srgbClr val="404040"/>
                </a:solidFill>
                <a:latin typeface="Carlito"/>
                <a:cs typeface="Carlito"/>
              </a:rPr>
              <a:t>clicked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lang="en-US" sz="2800" spc="-20" dirty="0">
                <a:solidFill>
                  <a:srgbClr val="404040"/>
                </a:solidFill>
                <a:latin typeface="Carlito"/>
                <a:cs typeface="Carlito"/>
              </a:rPr>
              <a:t>to display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(green icon)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8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8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dirty="0">
                <a:latin typeface="Carlito"/>
                <a:cs typeface="Carlito"/>
              </a:rPr>
              <a:t>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2800" spc="-15" dirty="0">
                <a:solidFill>
                  <a:srgbClr val="404040"/>
                </a:solidFill>
                <a:latin typeface="Carlito"/>
                <a:cs typeface="Carlito"/>
              </a:rPr>
              <a:t>(red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icon).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In this </a:t>
            </a:r>
            <a:r>
              <a:rPr lang="en-US" sz="2800" spc="-25" dirty="0">
                <a:solidFill>
                  <a:srgbClr val="404040"/>
                </a:solidFill>
                <a:latin typeface="Carlito"/>
                <a:cs typeface="Carlito"/>
              </a:rPr>
              <a:t>example, </a:t>
            </a:r>
            <a:r>
              <a:rPr lang="en-US" sz="28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SLC-4E </a:t>
            </a:r>
            <a:r>
              <a:rPr lang="en-US" sz="2800" spc="-20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4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successful landings </a:t>
            </a:r>
            <a:r>
              <a:rPr lang="en-US" sz="2800" dirty="0">
                <a:solidFill>
                  <a:srgbClr val="404040"/>
                </a:solidFill>
                <a:latin typeface="Carlito"/>
                <a:cs typeface="Carlito"/>
              </a:rPr>
              <a:t>and 6 </a:t>
            </a:r>
            <a:r>
              <a:rPr lang="en-US" sz="28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sz="28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800" spc="-5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800" dirty="0">
              <a:latin typeface="Carlito"/>
              <a:cs typeface="Carlito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33F8699B-AE80-FBB5-62D6-8C538564F351}"/>
              </a:ext>
            </a:extLst>
          </p:cNvPr>
          <p:cNvSpPr/>
          <p:nvPr/>
        </p:nvSpPr>
        <p:spPr>
          <a:xfrm>
            <a:off x="2803240" y="1499442"/>
            <a:ext cx="5620512" cy="35112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951561"/>
            <a:ext cx="10515601" cy="113868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 marL="12700" marR="5080" algn="just">
              <a:lnSpc>
                <a:spcPct val="80000"/>
              </a:lnSpc>
              <a:spcBef>
                <a:spcPts val="58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Using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LC-39A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as an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example,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railways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large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parts and supply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transportation.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highways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human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supply transport. 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coasts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far from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cities so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failures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land in the sea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avoid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rockets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falling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 densely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populated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areas.</a:t>
            </a:r>
            <a:endParaRPr lang="en-US" sz="24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1D9F3C99-9ADB-3368-571F-D7AAB8F3E6FA}"/>
              </a:ext>
            </a:extLst>
          </p:cNvPr>
          <p:cNvSpPr/>
          <p:nvPr/>
        </p:nvSpPr>
        <p:spPr>
          <a:xfrm>
            <a:off x="1937450" y="1525171"/>
            <a:ext cx="8389620" cy="1723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4" name="object 5">
            <a:extLst>
              <a:ext uri="{FF2B5EF4-FFF2-40B4-BE49-F238E27FC236}">
                <a16:creationId xmlns:a16="http://schemas.microsoft.com/office/drawing/2014/main" id="{7B47487A-A148-406A-6058-280B39F48167}"/>
              </a:ext>
            </a:extLst>
          </p:cNvPr>
          <p:cNvGrpSpPr/>
          <p:nvPr/>
        </p:nvGrpSpPr>
        <p:grpSpPr>
          <a:xfrm>
            <a:off x="2464280" y="3319136"/>
            <a:ext cx="7505700" cy="1562100"/>
            <a:chOff x="2802635" y="3552444"/>
            <a:chExt cx="7505700" cy="1562100"/>
          </a:xfrm>
        </p:grpSpPr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E1131689-5C19-CD53-B06C-AB7EE5147D85}"/>
                </a:ext>
              </a:extLst>
            </p:cNvPr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2770A618-7D99-60DB-E6AE-AEB342A9E5E6}"/>
                </a:ext>
              </a:extLst>
            </p:cNvPr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401879"/>
            <a:ext cx="9745589" cy="177508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This is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distribution of 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all 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sites.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LC-40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old name of  CCAFS SLC-40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KSC </a:t>
            </a:r>
            <a:r>
              <a:rPr lang="en-US" sz="2400" spc="-35" dirty="0">
                <a:latin typeface="Abadi" panose="020B0604020104020204" pitchFamily="34" charset="0"/>
                <a:cs typeface="Carlito"/>
              </a:rPr>
              <a:t>have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same amount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successful landings, but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majority of the 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where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performed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before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name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change.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smallest share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successful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may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be due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smaller sample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increase in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difficulty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launching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west</a:t>
            </a:r>
            <a:r>
              <a:rPr lang="en-US" sz="2400" spc="-6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coast.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98828B-C626-CB8C-66E7-E8A96C333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505" y="1594069"/>
            <a:ext cx="5309906" cy="2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20456"/>
            <a:ext cx="10499275" cy="3636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:</a:t>
            </a:r>
          </a:p>
          <a:p>
            <a:pPr marL="710565" lvl="1" indent="-229235" algn="just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Commercial </a:t>
            </a:r>
            <a:r>
              <a:rPr lang="en-US" sz="20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Age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is</a:t>
            </a:r>
            <a:r>
              <a:rPr lang="en-US" sz="2000" spc="5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Here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710565" lvl="1" indent="-229235" algn="just">
              <a:lnSpc>
                <a:spcPct val="100000"/>
              </a:lnSpc>
              <a:spcBef>
                <a:spcPts val="705"/>
              </a:spcBef>
              <a:tabLst>
                <a:tab pos="253365" algn="l"/>
                <a:tab pos="254000" algn="l"/>
              </a:tabLst>
            </a:pP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X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has the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best pricing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($62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million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USD 165 million)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710565" lvl="1" indent="-229235" algn="just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Largely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due </a:t>
            </a:r>
            <a:r>
              <a:rPr lang="en-US" sz="20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the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ability </a:t>
            </a:r>
            <a:r>
              <a:rPr lang="en-US" sz="20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recover </a:t>
            </a: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part 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of the </a:t>
            </a:r>
            <a:r>
              <a:rPr lang="en-US" sz="2000" spc="-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rocket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(Stage</a:t>
            </a:r>
            <a:r>
              <a:rPr lang="en-US" sz="2000" spc="13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1)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710565" lvl="1" indent="-229235" algn="just">
              <a:lnSpc>
                <a:spcPct val="100000"/>
              </a:lnSpc>
              <a:spcBef>
                <a:spcPts val="700"/>
              </a:spcBef>
              <a:tabLst>
                <a:tab pos="253365" algn="l"/>
                <a:tab pos="254000" algn="l"/>
              </a:tabLst>
            </a:pPr>
            <a:r>
              <a:rPr lang="en-US" sz="2000" spc="-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Y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wants </a:t>
            </a:r>
            <a:r>
              <a:rPr lang="en-US" sz="20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compete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</a:t>
            </a:r>
            <a:r>
              <a:rPr lang="en-US" sz="2000" spc="6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X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20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Y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tasks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 </a:t>
            </a:r>
            <a:r>
              <a:rPr lang="en-US" sz="2000" spc="-3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train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lang="en-US" sz="2000" spc="-6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to  </a:t>
            </a:r>
            <a:r>
              <a:rPr lang="en-US" sz="2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predict successful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Stage </a:t>
            </a:r>
            <a:r>
              <a:rPr lang="en-US" sz="2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1</a:t>
            </a:r>
            <a:r>
              <a:rPr lang="en-US" sz="2000" spc="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recovery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457200" lvl="1" indent="0"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118104"/>
            <a:ext cx="10551583" cy="12012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spc="-5" dirty="0">
                <a:latin typeface="Abadi" panose="020B0604020104020204" pitchFamily="34" charset="0"/>
                <a:cs typeface="Carlito"/>
              </a:rPr>
              <a:t>KSC LC-39A has 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000" spc="-10" dirty="0">
                <a:latin typeface="Abadi" panose="020B0604020104020204" pitchFamily="34" charset="0"/>
                <a:cs typeface="Carlito"/>
              </a:rPr>
              <a:t>highest 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0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20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10 </a:t>
            </a:r>
            <a:r>
              <a:rPr lang="en-US" sz="20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landings and 3 </a:t>
            </a:r>
            <a:r>
              <a:rPr lang="en-US" sz="2000" spc="-20" dirty="0">
                <a:latin typeface="Abadi" panose="020B0604020104020204" pitchFamily="34" charset="0"/>
                <a:cs typeface="Carlito"/>
              </a:rPr>
              <a:t>failed</a:t>
            </a:r>
            <a:r>
              <a:rPr lang="en-US" sz="20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000" dirty="0">
                <a:latin typeface="Abadi" panose="020B0604020104020204" pitchFamily="34" charset="0"/>
                <a:cs typeface="Carlito"/>
              </a:rPr>
              <a:t>landings.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000" dirty="0">
                <a:latin typeface="Abadi" panose="020B0604020104020204" pitchFamily="34" charset="0"/>
                <a:cs typeface="Carlito"/>
              </a:rPr>
              <a:t>KSC LC-39A Success Rate (blue=success)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7D25E9-52FE-E030-ADF0-CDDB81C6A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737" y="1994207"/>
            <a:ext cx="3854526" cy="286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901609"/>
            <a:ext cx="10414662" cy="127535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lang="en-US" sz="2000" spc="-5" dirty="0" err="1">
                <a:solidFill>
                  <a:srgbClr val="404040"/>
                </a:solidFill>
                <a:latin typeface="Carlito"/>
                <a:cs typeface="Carlito"/>
              </a:rPr>
              <a:t>Plotly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 dashboard has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000" spc="-60" dirty="0">
                <a:solidFill>
                  <a:srgbClr val="404040"/>
                </a:solidFill>
                <a:latin typeface="Carlito"/>
                <a:cs typeface="Carlito"/>
              </a:rPr>
              <a:t>selector. </a:t>
            </a:r>
            <a:r>
              <a:rPr lang="en-US" sz="2000" spc="-65" dirty="0">
                <a:solidFill>
                  <a:srgbClr val="404040"/>
                </a:solidFill>
                <a:latin typeface="Carlito"/>
                <a:cs typeface="Carlito"/>
              </a:rPr>
              <a:t>However,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0-10000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instead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max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15600.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Class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 and 0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failure.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The scatter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plot also accounts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for the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category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color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and the number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launches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point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size.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this 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particular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0-6000,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interestingly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are two failed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with payloads of </a:t>
            </a:r>
            <a:r>
              <a:rPr lang="en-US" sz="2000" spc="-45" dirty="0">
                <a:solidFill>
                  <a:srgbClr val="404040"/>
                </a:solidFill>
                <a:latin typeface="Carlito"/>
                <a:cs typeface="Carlito"/>
              </a:rPr>
              <a:t>zero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2000" dirty="0">
              <a:latin typeface="Carlito"/>
              <a:cs typeface="Carlito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EBF9D8-665F-F109-BEDB-DA33C222D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520456"/>
            <a:ext cx="10687961" cy="324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712284"/>
            <a:ext cx="9905078" cy="11814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12700" marR="2860040">
              <a:lnSpc>
                <a:spcPct val="120700"/>
              </a:lnSpc>
              <a:spcBef>
                <a:spcPts val="10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All models had virtually the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accuracy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on 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test set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83.33% </a:t>
            </a:r>
            <a:r>
              <a:rPr lang="en-US" sz="2400" spc="-45" dirty="0">
                <a:latin typeface="Abadi" panose="020B0604020104020204" pitchFamily="34" charset="0"/>
                <a:cs typeface="Carlito"/>
              </a:rPr>
              <a:t>accuracy. 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should be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noted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that 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test size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small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only a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sample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size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</a:t>
            </a:r>
            <a:r>
              <a:rPr lang="en-US" sz="2400" spc="-20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18.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can cause large variance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accuracy results,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such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as those in the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Decision </a:t>
            </a:r>
            <a:r>
              <a:rPr lang="en-US" sz="2400" spc="-65" dirty="0">
                <a:latin typeface="Abadi" panose="020B0604020104020204" pitchFamily="34" charset="0"/>
                <a:cs typeface="Carlito"/>
              </a:rPr>
              <a:t>Tree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Classifier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model in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repeated</a:t>
            </a:r>
            <a:r>
              <a:rPr lang="en-US" sz="2400" spc="6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runs.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lang="en-US" sz="2400" spc="-55" dirty="0">
                <a:latin typeface="Abadi" panose="020B0604020104020204" pitchFamily="34" charset="0"/>
                <a:cs typeface="Carlito"/>
              </a:rPr>
              <a:t>We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need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more data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determine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best</a:t>
            </a:r>
            <a:r>
              <a:rPr lang="en-US" sz="2400" spc="11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model.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ED386-6E43-F823-2E7B-FB6AEA4F4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536" y="1568226"/>
            <a:ext cx="4816257" cy="291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827180"/>
            <a:ext cx="9477960" cy="1600031"/>
          </a:xfrm>
          <a:prstGeom prst="rect">
            <a:avLst/>
          </a:prstGeom>
        </p:spPr>
        <p:txBody>
          <a:bodyPr>
            <a:noAutofit/>
          </a:bodyPr>
          <a:lstStyle/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r>
              <a:rPr lang="en-US" sz="1400" spc="-5" dirty="0">
                <a:latin typeface="Abadi" panose="020B0604020104020204" pitchFamily="34" charset="0"/>
                <a:cs typeface="Carlito"/>
              </a:rPr>
              <a:t>Since </a:t>
            </a:r>
            <a:r>
              <a:rPr lang="en-US" sz="1400" dirty="0">
                <a:latin typeface="Abadi" panose="020B0604020104020204" pitchFamily="34" charset="0"/>
                <a:cs typeface="Carlito"/>
              </a:rPr>
              <a:t>all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models </a:t>
            </a:r>
            <a:r>
              <a:rPr lang="en-US" sz="1400" spc="-25" dirty="0">
                <a:latin typeface="Abadi" panose="020B0604020104020204" pitchFamily="34" charset="0"/>
                <a:cs typeface="Carlito"/>
              </a:rPr>
              <a:t>performed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lang="en-US" sz="1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test set,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confusion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matrix is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lang="en-US" sz="1400" dirty="0">
                <a:latin typeface="Abadi" panose="020B0604020104020204" pitchFamily="34" charset="0"/>
                <a:cs typeface="Carlito"/>
              </a:rPr>
              <a:t>all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models.  The </a:t>
            </a:r>
            <a:r>
              <a:rPr lang="en-US" sz="14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12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when the true label</a:t>
            </a:r>
            <a:r>
              <a:rPr lang="en-US" sz="1400" spc="2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was successful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landing.</a:t>
            </a:r>
            <a:endParaRPr lang="en-US" sz="1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3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unsuccessful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when the true label </a:t>
            </a:r>
            <a:r>
              <a:rPr lang="en-US" sz="1400" spc="-15" dirty="0">
                <a:latin typeface="Abadi" panose="020B0604020104020204" pitchFamily="34" charset="0"/>
                <a:cs typeface="Carlito"/>
              </a:rPr>
              <a:t>was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unsuccessful</a:t>
            </a:r>
            <a:r>
              <a:rPr lang="en-US" sz="1400" spc="14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landing.</a:t>
            </a:r>
            <a:endParaRPr lang="en-US" sz="1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lang="en-US" sz="1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14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3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when the true label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was unsuccessful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(false positives).  </a:t>
            </a:r>
            <a:r>
              <a:rPr lang="en-US" sz="1400" spc="-15" dirty="0">
                <a:latin typeface="Abadi" panose="020B0604020104020204" pitchFamily="34" charset="0"/>
                <a:cs typeface="Carlito"/>
              </a:rPr>
              <a:t>Our </a:t>
            </a:r>
            <a:r>
              <a:rPr lang="en-US" sz="1400" spc="-5" dirty="0">
                <a:latin typeface="Abadi" panose="020B0604020104020204" pitchFamily="34" charset="0"/>
                <a:cs typeface="Carlito"/>
              </a:rPr>
              <a:t>models </a:t>
            </a:r>
            <a:r>
              <a:rPr lang="en-US" sz="1400" spc="-20" dirty="0">
                <a:latin typeface="Abadi" panose="020B0604020104020204" pitchFamily="34" charset="0"/>
                <a:cs typeface="Carlito"/>
              </a:rPr>
              <a:t>over predict successful</a:t>
            </a:r>
            <a:r>
              <a:rPr lang="en-US" sz="1400" spc="13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400" spc="-10" dirty="0">
                <a:latin typeface="Abadi" panose="020B0604020104020204" pitchFamily="34" charset="0"/>
                <a:cs typeface="Carlito"/>
              </a:rPr>
              <a:t>landings.</a:t>
            </a:r>
            <a:endParaRPr lang="en-US" sz="1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722A35-B20A-37F6-30E9-41E66225E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544" y="1489573"/>
            <a:ext cx="4282811" cy="30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687961" cy="4249299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195580" indent="-183515">
              <a:lnSpc>
                <a:spcPct val="100000"/>
              </a:lnSpc>
              <a:spcBef>
                <a:spcPts val="49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dirty="0">
                <a:latin typeface="Abadi" panose="020B0604020104020204" pitchFamily="34" charset="0"/>
                <a:cs typeface="Carlito"/>
              </a:rPr>
              <a:t>Our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task: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develop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Space Y which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wants 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bid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against</a:t>
            </a:r>
            <a:r>
              <a:rPr lang="en-US" sz="2400" spc="-7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SpaceX</a:t>
            </a: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The goal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model is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predict when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Stage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1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will successfully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land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35" dirty="0">
                <a:latin typeface="Abadi" panose="020B0604020104020204" pitchFamily="34" charset="0"/>
                <a:cs typeface="Carlito"/>
              </a:rPr>
              <a:t>save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~ USD 100 million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9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Used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public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SpaceX API and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web scraping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SpaceX Wikipedia</a:t>
            </a:r>
            <a:r>
              <a:rPr lang="en-US" sz="2400" spc="-19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page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Created data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labels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stored data in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DB2 SQL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database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latin typeface="Abadi" panose="020B0604020104020204" pitchFamily="34" charset="0"/>
                <a:cs typeface="Carlito"/>
              </a:rPr>
              <a:t>Created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dashboard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for</a:t>
            </a:r>
            <a:r>
              <a:rPr lang="en-US" sz="24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visualization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0" dirty="0">
                <a:latin typeface="Abadi" panose="020B0604020104020204" pitchFamily="34" charset="0"/>
                <a:cs typeface="Carlito"/>
              </a:rPr>
              <a:t>We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created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machine-learning model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accuracy of</a:t>
            </a:r>
            <a:r>
              <a:rPr lang="en-US"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83%</a:t>
            </a:r>
          </a:p>
          <a:p>
            <a:pPr marL="195580" marR="276860" indent="-183515">
              <a:lnSpc>
                <a:spcPts val="2160"/>
              </a:lnSpc>
              <a:spcBef>
                <a:spcPts val="63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 err="1">
                <a:latin typeface="Abadi" panose="020B0604020104020204" pitchFamily="34" charset="0"/>
                <a:cs typeface="Carlito"/>
              </a:rPr>
              <a:t>Allon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Mask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2400" dirty="0" err="1">
                <a:latin typeface="Abadi" panose="020B0604020104020204" pitchFamily="34" charset="0"/>
                <a:cs typeface="Carlito"/>
              </a:rPr>
              <a:t>SpaceY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can use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this model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predict with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relatively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high accuracy whether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 launch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will </a:t>
            </a:r>
            <a:r>
              <a:rPr lang="en-US" sz="2400" spc="-35" dirty="0">
                <a:latin typeface="Abadi" panose="020B0604020104020204" pitchFamily="34" charset="0"/>
                <a:cs typeface="Carlito"/>
              </a:rPr>
              <a:t>have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Stage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1 landing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before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determine whether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launch 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should be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made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or</a:t>
            </a:r>
            <a:r>
              <a:rPr lang="en-US"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not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95580" marR="5080" indent="-183515">
              <a:lnSpc>
                <a:spcPts val="2200"/>
              </a:lnSpc>
              <a:spcBef>
                <a:spcPts val="6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If possible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more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should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be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collected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to determine the best machine learning model better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improve</a:t>
            </a:r>
            <a:r>
              <a:rPr lang="en-US" sz="2400" spc="-3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accuracy 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</a:t>
            </a:r>
            <a:r>
              <a:rPr lang="en-IN" sz="2400" u="heavy" spc="-1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repository</a:t>
            </a:r>
            <a:r>
              <a:rPr lang="en-IN" sz="2400" u="heavy" spc="-4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URL: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  <a:hlinkClick r:id="rId4"/>
              </a:rPr>
              <a:t>https://github.com/Amikesh/Applied-Data-Science-Capstone/tree/main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44476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Combined </a:t>
            </a:r>
            <a:r>
              <a:rPr lang="en-US" sz="8000" spc="-2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data from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SpaceX public </a:t>
            </a:r>
            <a:r>
              <a:rPr lang="en-US" sz="8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API and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SpaceX Wikipedia</a:t>
            </a:r>
            <a:r>
              <a:rPr lang="en-US" sz="8000" spc="1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page</a:t>
            </a:r>
            <a:endParaRPr lang="en-US" sz="8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Classifying true landings </a:t>
            </a:r>
            <a:r>
              <a:rPr lang="en-US" sz="8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as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8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8000" spc="-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unsuccessful</a:t>
            </a:r>
            <a:r>
              <a:rPr lang="en-US" sz="8000" spc="-5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otherwise</a:t>
            </a:r>
            <a:endParaRPr lang="en-US" sz="8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marL="698500" lvl="1" indent="-229235">
              <a:lnSpc>
                <a:spcPct val="100000"/>
              </a:lnSpc>
              <a:spcBef>
                <a:spcPts val="32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lang="en-IN" sz="8000" spc="-4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Tuned </a:t>
            </a:r>
            <a:r>
              <a:rPr lang="en-IN" sz="800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models </a:t>
            </a:r>
            <a:r>
              <a:rPr lang="en-IN" sz="8000" spc="-5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using</a:t>
            </a:r>
            <a:r>
              <a:rPr lang="en-IN" sz="8000" spc="10" dirty="0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IN" sz="8000" spc="-20" dirty="0" err="1">
                <a:solidFill>
                  <a:schemeClr val="tx1"/>
                </a:solidFill>
                <a:latin typeface="Abadi" panose="020B0604020104020204" pitchFamily="34" charset="0"/>
                <a:cs typeface="Carlito"/>
              </a:rPr>
              <a:t>GridSearchCV</a:t>
            </a:r>
            <a:endParaRPr lang="en-IN" sz="8000" dirty="0">
              <a:solidFill>
                <a:schemeClr val="tx1"/>
              </a:solidFill>
              <a:latin typeface="Abadi" panose="020B0604020104020204" pitchFamily="34" charset="0"/>
              <a:cs typeface="Carlito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12700" marR="42545">
              <a:lnSpc>
                <a:spcPts val="2210"/>
              </a:lnSpc>
              <a:spcBef>
                <a:spcPts val="335"/>
              </a:spcBef>
            </a:pPr>
            <a:r>
              <a:rPr lang="en-IN" sz="2200" spc="-25" dirty="0">
                <a:latin typeface="Abadi" panose="020B0604020104020204" pitchFamily="34" charset="0"/>
                <a:cs typeface="Carlito"/>
              </a:rPr>
              <a:t> The data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process </a:t>
            </a:r>
            <a:r>
              <a:rPr lang="en-IN" sz="2200" spc="-25" dirty="0">
                <a:latin typeface="Abadi" panose="020B0604020104020204" pitchFamily="34" charset="0"/>
                <a:cs typeface="Carlito"/>
              </a:rPr>
              <a:t>involved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a </a:t>
            </a:r>
            <a:r>
              <a:rPr lang="en-IN" sz="2200" spc="-10" dirty="0">
                <a:latin typeface="Abadi" panose="020B0604020104020204" pitchFamily="34" charset="0"/>
                <a:cs typeface="Carlito"/>
              </a:rPr>
              <a:t>combination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API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requests from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Space X’s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public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API and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web scraping </a:t>
            </a:r>
            <a:r>
              <a:rPr lang="en-IN" sz="22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a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table in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IN" sz="2200" spc="-75" dirty="0">
                <a:latin typeface="Abadi" panose="020B0604020104020204" pitchFamily="34" charset="0"/>
                <a:cs typeface="Carlito"/>
              </a:rPr>
              <a:t>X’s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Wikipedia</a:t>
            </a:r>
            <a:r>
              <a:rPr lang="en-IN" sz="22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45" dirty="0">
                <a:latin typeface="Abadi" panose="020B0604020104020204" pitchFamily="34" charset="0"/>
                <a:cs typeface="Carlito"/>
              </a:rPr>
              <a:t>entry.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 marL="12700" marR="356235">
              <a:lnSpc>
                <a:spcPts val="2300"/>
              </a:lnSpc>
              <a:spcBef>
                <a:spcPts val="1115"/>
              </a:spcBef>
            </a:pPr>
            <a:r>
              <a:rPr lang="en-IN" sz="22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next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slide will show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flowchart of </a:t>
            </a:r>
            <a:r>
              <a:rPr lang="en-IN" sz="22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API and the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one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after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will show 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flowchart of </a:t>
            </a:r>
            <a:r>
              <a:rPr lang="en-IN" sz="22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from</a:t>
            </a:r>
            <a:r>
              <a:rPr lang="en-IN" sz="2200" spc="-11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10" dirty="0">
                <a:latin typeface="Abadi" panose="020B0604020104020204" pitchFamily="34" charset="0"/>
                <a:cs typeface="Carlito"/>
              </a:rPr>
              <a:t>web scraping.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IN" sz="22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Space X API </a:t>
            </a:r>
            <a:r>
              <a:rPr lang="en-IN" sz="2200" u="heavy" spc="-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Data</a:t>
            </a:r>
            <a:r>
              <a:rPr lang="en-IN" sz="2200" u="heavy" spc="-9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IN" sz="2200" u="heavy" spc="-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 marL="469900" lvl="1">
              <a:lnSpc>
                <a:spcPts val="2300"/>
              </a:lnSpc>
              <a:spcBef>
                <a:spcPts val="1200"/>
              </a:spcBef>
            </a:pPr>
            <a:r>
              <a:rPr lang="en-IN" sz="1800" spc="-30" dirty="0" err="1">
                <a:latin typeface="Abadi" panose="020B0604020104020204" pitchFamily="34" charset="0"/>
                <a:cs typeface="Carlito"/>
              </a:rPr>
              <a:t>FlightNumber</a:t>
            </a:r>
            <a:r>
              <a:rPr lang="en-IN" sz="1800" spc="-3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Date, </a:t>
            </a:r>
            <a:r>
              <a:rPr lang="en-IN" sz="1800" spc="-25" dirty="0" err="1">
                <a:latin typeface="Abadi" panose="020B0604020104020204" pitchFamily="34" charset="0"/>
                <a:cs typeface="Carlito"/>
              </a:rPr>
              <a:t>BoosterVersion</a:t>
            </a:r>
            <a:r>
              <a:rPr lang="en-IN" sz="1800" spc="-25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20" dirty="0" err="1">
                <a:latin typeface="Abadi" panose="020B0604020104020204" pitchFamily="34" charset="0"/>
                <a:cs typeface="Carlito"/>
              </a:rPr>
              <a:t>PayloadMass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Orbit, </a:t>
            </a:r>
            <a:r>
              <a:rPr lang="en-IN" sz="1800" spc="-5" dirty="0" err="1">
                <a:latin typeface="Abadi" panose="020B0604020104020204" pitchFamily="34" charset="0"/>
                <a:cs typeface="Carlito"/>
              </a:rPr>
              <a:t>LaunchSite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15" dirty="0">
                <a:latin typeface="Abadi" panose="020B0604020104020204" pitchFamily="34" charset="0"/>
                <a:cs typeface="Carlito"/>
              </a:rPr>
              <a:t>Outcome,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Flights,</a:t>
            </a:r>
            <a:r>
              <a:rPr lang="en-IN" sz="1800" spc="5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1800" dirty="0" err="1">
                <a:latin typeface="Abadi" panose="020B0604020104020204" pitchFamily="34" charset="0"/>
                <a:cs typeface="Carlito"/>
              </a:rPr>
              <a:t>GridFins</a:t>
            </a:r>
            <a:r>
              <a:rPr lang="en-IN" sz="180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Reused, Legs, </a:t>
            </a:r>
            <a:r>
              <a:rPr lang="en-IN" sz="1800" spc="-10" dirty="0" err="1">
                <a:latin typeface="Abadi" panose="020B0604020104020204" pitchFamily="34" charset="0"/>
                <a:cs typeface="Carlito"/>
              </a:rPr>
              <a:t>LandingPad</a:t>
            </a:r>
            <a:r>
              <a:rPr lang="en-IN" sz="1800" spc="-1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dirty="0">
                <a:latin typeface="Abadi" panose="020B0604020104020204" pitchFamily="34" charset="0"/>
                <a:cs typeface="Carlito"/>
              </a:rPr>
              <a:t>Block, </a:t>
            </a:r>
            <a:r>
              <a:rPr lang="en-IN" sz="1800" spc="-10" dirty="0" err="1">
                <a:latin typeface="Abadi" panose="020B0604020104020204" pitchFamily="34" charset="0"/>
                <a:cs typeface="Carlito"/>
              </a:rPr>
              <a:t>ReusedCount</a:t>
            </a:r>
            <a:r>
              <a:rPr lang="en-IN" sz="1800" spc="-1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Serial, Longitude,</a:t>
            </a:r>
            <a:r>
              <a:rPr lang="en-IN" sz="1800" spc="-229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Latitude</a:t>
            </a:r>
            <a:endParaRPr lang="en-IN" sz="18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lang="en-IN" sz="22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Wikipedia </a:t>
            </a:r>
            <a:r>
              <a:rPr lang="en-IN" sz="2200" u="heavy" spc="-25" dirty="0" err="1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Webscrape</a:t>
            </a:r>
            <a:r>
              <a:rPr lang="en-IN" sz="2200" u="heavy" spc="-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Data</a:t>
            </a:r>
            <a:r>
              <a:rPr lang="en-IN" sz="2200" u="heavy" spc="-1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IN" sz="2200" u="heavy" spc="-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 marL="469900" marR="837565" lvl="1">
              <a:lnSpc>
                <a:spcPts val="2200"/>
              </a:lnSpc>
              <a:spcBef>
                <a:spcPts val="1440"/>
              </a:spcBef>
            </a:pPr>
            <a:r>
              <a:rPr lang="en-IN" sz="1800" spc="-15" dirty="0">
                <a:latin typeface="Abadi" panose="020B0604020104020204" pitchFamily="34" charset="0"/>
                <a:cs typeface="Carlito"/>
              </a:rPr>
              <a:t>Flight </a:t>
            </a:r>
            <a:r>
              <a:rPr lang="en-IN" sz="1800" dirty="0">
                <a:latin typeface="Abadi" panose="020B0604020104020204" pitchFamily="34" charset="0"/>
                <a:cs typeface="Carlito"/>
              </a:rPr>
              <a:t>No.,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site, </a:t>
            </a:r>
            <a:r>
              <a:rPr lang="en-IN" sz="1800" spc="-25" dirty="0">
                <a:latin typeface="Abadi" panose="020B0604020104020204" pitchFamily="34" charset="0"/>
                <a:cs typeface="Carlito"/>
              </a:rPr>
              <a:t>Payload, </a:t>
            </a:r>
            <a:r>
              <a:rPr lang="en-IN" sz="1800" spc="-20" dirty="0" err="1">
                <a:latin typeface="Abadi" panose="020B0604020104020204" pitchFamily="34" charset="0"/>
                <a:cs typeface="Carlito"/>
              </a:rPr>
              <a:t>PayloadMass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Orbit, </a:t>
            </a:r>
            <a:r>
              <a:rPr lang="en-IN" sz="1800" spc="-60" dirty="0">
                <a:latin typeface="Abadi" panose="020B0604020104020204" pitchFamily="34" charset="0"/>
                <a:cs typeface="Carlito"/>
              </a:rPr>
              <a:t>Customer,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IN" sz="1800" spc="-15" dirty="0">
                <a:latin typeface="Abadi" panose="020B0604020104020204" pitchFamily="34" charset="0"/>
                <a:cs typeface="Carlito"/>
              </a:rPr>
              <a:t>outcome, </a:t>
            </a:r>
            <a:r>
              <a:rPr lang="en-IN" sz="1800" spc="-45" dirty="0">
                <a:latin typeface="Abadi" panose="020B0604020104020204" pitchFamily="34" charset="0"/>
                <a:cs typeface="Carlito"/>
              </a:rPr>
              <a:t>Version  </a:t>
            </a:r>
            <a:r>
              <a:rPr lang="en-IN" sz="1800" spc="-60" dirty="0">
                <a:latin typeface="Abadi" panose="020B0604020104020204" pitchFamily="34" charset="0"/>
                <a:cs typeface="Carlito"/>
              </a:rPr>
              <a:t>Booster, 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IN" sz="1800" dirty="0">
                <a:latin typeface="Abadi" panose="020B0604020104020204" pitchFamily="34" charset="0"/>
                <a:cs typeface="Carlito"/>
              </a:rPr>
              <a:t>landing, </a:t>
            </a:r>
            <a:r>
              <a:rPr lang="en-IN" sz="1800" spc="-20" dirty="0">
                <a:latin typeface="Abadi" panose="020B0604020104020204" pitchFamily="34" charset="0"/>
                <a:cs typeface="Carlito"/>
              </a:rPr>
              <a:t>Date,</a:t>
            </a:r>
            <a:r>
              <a:rPr lang="en-IN" sz="1800" spc="4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1800" spc="-5" dirty="0">
                <a:latin typeface="Abadi" panose="020B0604020104020204" pitchFamily="34" charset="0"/>
                <a:cs typeface="Carlito"/>
              </a:rPr>
              <a:t>Time</a:t>
            </a:r>
            <a:endParaRPr lang="en-IN" sz="1800" dirty="0">
              <a:latin typeface="Abadi" panose="020B0604020104020204" pitchFamily="34" charset="0"/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5191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55600" marR="5080" indent="-342900">
              <a:lnSpc>
                <a:spcPts val="1639"/>
              </a:lnSpc>
              <a:spcBef>
                <a:spcPts val="285"/>
              </a:spcBef>
            </a:pPr>
            <a:r>
              <a:rPr lang="en-IN" sz="1900" spc="-5" dirty="0">
                <a:latin typeface="Abadi" panose="020B0604020104020204" pitchFamily="34" charset="0"/>
                <a:cs typeface="Carlito"/>
              </a:rPr>
              <a:t>Request </a:t>
            </a:r>
            <a:r>
              <a:rPr lang="en-IN" sz="1900" spc="-10" dirty="0">
                <a:latin typeface="Abadi" panose="020B0604020104020204" pitchFamily="34" charset="0"/>
                <a:cs typeface="Carlito"/>
              </a:rPr>
              <a:t>(Space</a:t>
            </a:r>
            <a:r>
              <a:rPr lang="en-IN" sz="1900" spc="-24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1900" dirty="0">
                <a:latin typeface="Abadi" panose="020B0604020104020204" pitchFamily="34" charset="0"/>
                <a:cs typeface="Carlito"/>
              </a:rPr>
              <a:t>X  APIs)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latin typeface="Abadi" panose="020B0604020104020204" pitchFamily="34" charset="0"/>
                <a:cs typeface="Carlito"/>
              </a:rPr>
              <a:t>.JSON </a:t>
            </a:r>
            <a:r>
              <a:rPr lang="en-US" sz="1900" spc="-5" dirty="0">
                <a:latin typeface="Abadi" panose="020B0604020104020204" pitchFamily="34" charset="0"/>
                <a:cs typeface="Carlito"/>
              </a:rPr>
              <a:t>file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+  </a:t>
            </a:r>
            <a:r>
              <a:rPr lang="en-US" sz="1900" spc="-10" dirty="0">
                <a:latin typeface="Abadi" panose="020B0604020104020204" pitchFamily="34" charset="0"/>
                <a:cs typeface="Carlito"/>
              </a:rPr>
              <a:t>Lists(Launch</a:t>
            </a:r>
            <a:r>
              <a:rPr lang="en-US" sz="19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10" dirty="0">
                <a:latin typeface="Abadi" panose="020B0604020104020204" pitchFamily="34" charset="0"/>
                <a:cs typeface="Carlito"/>
              </a:rPr>
              <a:t>Site,  </a:t>
            </a:r>
            <a:r>
              <a:rPr lang="en-US" sz="1900" spc="-5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1900" spc="-25" dirty="0">
                <a:latin typeface="Abadi" panose="020B0604020104020204" pitchFamily="34" charset="0"/>
                <a:cs typeface="Carlito"/>
              </a:rPr>
              <a:t>Version,  </a:t>
            </a:r>
            <a:r>
              <a:rPr lang="en-US" sz="1900" spc="-20" dirty="0">
                <a:latin typeface="Abadi" panose="020B0604020104020204" pitchFamily="34" charset="0"/>
                <a:cs typeface="Carlito"/>
              </a:rPr>
              <a:t>Payload</a:t>
            </a:r>
            <a:r>
              <a:rPr lang="en-US" sz="1900" spc="-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15" dirty="0">
                <a:latin typeface="Abadi" panose="020B0604020104020204" pitchFamily="34" charset="0"/>
                <a:cs typeface="Carlito"/>
              </a:rPr>
              <a:t>Data)</a:t>
            </a:r>
            <a:endParaRPr lang="en-US" sz="19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spc="-10" dirty="0" err="1">
                <a:latin typeface="Abadi" panose="020B0604020104020204" pitchFamily="34" charset="0"/>
                <a:cs typeface="Carlito"/>
              </a:rPr>
              <a:t>Json_normalize</a:t>
            </a:r>
            <a:r>
              <a:rPr lang="en-US" sz="1900" spc="-17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25" dirty="0">
                <a:latin typeface="Abadi" panose="020B0604020104020204" pitchFamily="34" charset="0"/>
                <a:cs typeface="Carlito"/>
              </a:rPr>
              <a:t>to  </a:t>
            </a:r>
            <a:r>
              <a:rPr lang="en-US" sz="1900" spc="-20" dirty="0" err="1">
                <a:latin typeface="Abadi" panose="020B0604020104020204" pitchFamily="34" charset="0"/>
                <a:cs typeface="Carlito"/>
              </a:rPr>
              <a:t>DataFrame</a:t>
            </a:r>
            <a:r>
              <a:rPr lang="en-US" sz="1900" spc="-20" dirty="0">
                <a:latin typeface="Abadi" panose="020B0604020104020204" pitchFamily="34" charset="0"/>
                <a:cs typeface="Carlito"/>
              </a:rPr>
              <a:t> data  from</a:t>
            </a:r>
            <a:r>
              <a:rPr lang="en-US" sz="1900" spc="-4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JSON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1900" dirty="0">
                <a:latin typeface="Abadi" panose="020B0604020104020204" pitchFamily="34" charset="0"/>
                <a:cs typeface="Carlito"/>
              </a:rPr>
              <a:t>Dictionary</a:t>
            </a:r>
            <a:r>
              <a:rPr lang="en-IN" sz="1900" spc="-9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1900" spc="-25" dirty="0">
                <a:latin typeface="Abadi" panose="020B0604020104020204" pitchFamily="34" charset="0"/>
                <a:cs typeface="Carlito"/>
              </a:rPr>
              <a:t>relevant  </a:t>
            </a:r>
            <a:r>
              <a:rPr lang="en-IN" sz="1900" spc="-20" dirty="0">
                <a:latin typeface="Abadi" panose="020B0604020104020204" pitchFamily="34" charset="0"/>
                <a:cs typeface="Carlito"/>
              </a:rPr>
              <a:t>data</a:t>
            </a:r>
            <a:endParaRPr lang="en-US" sz="19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spc="-5" dirty="0">
                <a:latin typeface="Abadi" panose="020B0604020104020204" pitchFamily="34" charset="0"/>
                <a:cs typeface="Carlito"/>
              </a:rPr>
              <a:t>Cast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dictionary</a:t>
            </a:r>
            <a:r>
              <a:rPr lang="en-US" sz="1900" spc="-25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a  </a:t>
            </a:r>
            <a:r>
              <a:rPr lang="en-US" sz="1900" spc="-20" dirty="0" err="1">
                <a:latin typeface="Abadi" panose="020B0604020104020204" pitchFamily="34" charset="0"/>
                <a:cs typeface="Carlito"/>
              </a:rPr>
              <a:t>DataFrame</a:t>
            </a:r>
            <a:endParaRPr lang="en-US" sz="1900" spc="-2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spc="-5" dirty="0">
                <a:latin typeface="Abadi" panose="020B0604020104020204" pitchFamily="34" charset="0"/>
                <a:cs typeface="Carlito"/>
              </a:rPr>
              <a:t>Filter </a:t>
            </a:r>
            <a:r>
              <a:rPr lang="en-US" sz="1900" spc="-10" dirty="0">
                <a:latin typeface="Abadi" panose="020B0604020104020204" pitchFamily="34" charset="0"/>
                <a:cs typeface="Carlito"/>
              </a:rPr>
              <a:t>data to</a:t>
            </a:r>
            <a:r>
              <a:rPr lang="en-US" sz="1900" spc="-20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5" dirty="0">
                <a:latin typeface="Abadi" panose="020B0604020104020204" pitchFamily="34" charset="0"/>
                <a:cs typeface="Carlito"/>
              </a:rPr>
              <a:t>only 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include </a:t>
            </a:r>
            <a:r>
              <a:rPr lang="en-US" sz="1900" spc="-20" dirty="0">
                <a:latin typeface="Abadi" panose="020B0604020104020204" pitchFamily="34" charset="0"/>
                <a:cs typeface="Carlito"/>
              </a:rPr>
              <a:t>Falcon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9  launches</a:t>
            </a:r>
            <a:endParaRPr lang="en-US" sz="1900" spc="-2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spc="-20" dirty="0" err="1">
                <a:latin typeface="Abadi" panose="020B0604020104020204" pitchFamily="34" charset="0"/>
                <a:cs typeface="Carlito"/>
              </a:rPr>
              <a:t>Imputate</a:t>
            </a:r>
            <a:r>
              <a:rPr lang="en-US" sz="1900" spc="-2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5" dirty="0">
                <a:latin typeface="Abadi" panose="020B0604020104020204" pitchFamily="34" charset="0"/>
                <a:cs typeface="Carlito"/>
              </a:rPr>
              <a:t>missing  </a:t>
            </a:r>
            <a:r>
              <a:rPr lang="en-US" sz="1900" spc="-20" dirty="0" err="1">
                <a:latin typeface="Abadi" panose="020B0604020104020204" pitchFamily="34" charset="0"/>
                <a:cs typeface="Carlito"/>
              </a:rPr>
              <a:t>PayloadMass</a:t>
            </a:r>
            <a:r>
              <a:rPr lang="en-US" sz="1900" spc="-16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spc="-5" dirty="0">
                <a:latin typeface="Abadi" panose="020B0604020104020204" pitchFamily="34" charset="0"/>
                <a:cs typeface="Carlito"/>
              </a:rPr>
              <a:t>values  with</a:t>
            </a:r>
            <a:r>
              <a:rPr lang="en-US" sz="1900" spc="-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900" dirty="0">
                <a:latin typeface="Abadi" panose="020B0604020104020204" pitchFamily="34" charset="0"/>
                <a:cs typeface="Carlito"/>
              </a:rPr>
              <a:t>mean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latin typeface="Abadi" panose="020B0604020104020204" pitchFamily="34" charset="0"/>
                <a:cs typeface="Carlito"/>
                <a:hlinkClick r:id="rId4"/>
              </a:rPr>
              <a:t>https://github.com/Amikesh/Applied-Data-Science-Capstone/blob/main/jupyter-labs-spacex-data-collection-api.ipynb</a:t>
            </a:r>
            <a:endParaRPr lang="en-US" sz="1900" dirty="0">
              <a:latin typeface="Abadi" panose="020B0604020104020204" pitchFamily="34" charset="0"/>
              <a:cs typeface="Carlito"/>
            </a:endParaRPr>
          </a:p>
          <a:p>
            <a:pPr marL="332740" marR="5080" indent="-320040">
              <a:lnSpc>
                <a:spcPts val="1639"/>
              </a:lnSpc>
              <a:spcBef>
                <a:spcPts val="285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2A6295-7A8C-A996-F3CF-212CD2CEDB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0262" y="1662125"/>
            <a:ext cx="5535010" cy="436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20687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IN" sz="2200" spc="-25" dirty="0">
                <a:latin typeface="Abadi" panose="020B0604020104020204" pitchFamily="34" charset="0"/>
                <a:cs typeface="Carlito"/>
              </a:rPr>
              <a:t>Request</a:t>
            </a:r>
            <a:r>
              <a:rPr lang="en-IN" sz="22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Wikipedia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25" dirty="0">
                <a:latin typeface="Abadi" panose="020B0604020104020204" pitchFamily="34" charset="0"/>
                <a:cs typeface="Carlito"/>
              </a:rPr>
              <a:t>Html</a:t>
            </a:r>
          </a:p>
          <a:p>
            <a:pPr marL="73025">
              <a:lnSpc>
                <a:spcPts val="2520"/>
              </a:lnSpc>
              <a:spcBef>
                <a:spcPts val="95"/>
              </a:spcBef>
            </a:pPr>
            <a:r>
              <a:rPr lang="en-IN" sz="2200" spc="-15" dirty="0" err="1">
                <a:latin typeface="Abadi" panose="020B0604020104020204" pitchFamily="34" charset="0"/>
                <a:cs typeface="Carlito"/>
              </a:rPr>
              <a:t>BeautifulSoup</a:t>
            </a:r>
            <a:r>
              <a:rPr lang="en-IN" sz="220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20" dirty="0">
                <a:latin typeface="Abadi" panose="020B0604020104020204" pitchFamily="34" charset="0"/>
                <a:cs typeface="Carlito"/>
              </a:rPr>
              <a:t>html5lib</a:t>
            </a:r>
            <a:r>
              <a:rPr lang="en-IN" sz="22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35" dirty="0">
                <a:latin typeface="Abadi" panose="020B0604020104020204" pitchFamily="34" charset="0"/>
                <a:cs typeface="Carlito"/>
              </a:rPr>
              <a:t>Parser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US" sz="2200" spc="-15" dirty="0">
                <a:latin typeface="Abadi" panose="020B0604020104020204" pitchFamily="34" charset="0"/>
                <a:cs typeface="Carlito"/>
              </a:rPr>
              <a:t>Find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launch</a:t>
            </a:r>
            <a:r>
              <a:rPr lang="en-US" sz="2200" spc="-14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40" dirty="0">
                <a:latin typeface="Abadi" panose="020B0604020104020204" pitchFamily="34" charset="0"/>
                <a:cs typeface="Carlito"/>
              </a:rPr>
              <a:t>info  </a:t>
            </a:r>
            <a:r>
              <a:rPr lang="en-US" sz="2200" spc="-25" dirty="0">
                <a:latin typeface="Abadi" panose="020B0604020104020204" pitchFamily="34" charset="0"/>
                <a:cs typeface="Carlito"/>
              </a:rPr>
              <a:t>html</a:t>
            </a:r>
            <a:r>
              <a:rPr lang="en-US" sz="2200" spc="-7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20" dirty="0">
                <a:latin typeface="Abadi" panose="020B0604020104020204" pitchFamily="34" charset="0"/>
                <a:cs typeface="Carlito"/>
              </a:rPr>
              <a:t>table</a:t>
            </a:r>
            <a:endParaRPr lang="en-US" sz="22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IN" sz="2200" spc="-40" dirty="0">
                <a:latin typeface="Abadi" panose="020B0604020104020204" pitchFamily="34" charset="0"/>
                <a:cs typeface="Carlito"/>
              </a:rPr>
              <a:t>Create</a:t>
            </a:r>
            <a:r>
              <a:rPr lang="en-IN" sz="2200" spc="-70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10" dirty="0">
                <a:latin typeface="Abadi" panose="020B0604020104020204" pitchFamily="34" charset="0"/>
                <a:cs typeface="Carlito"/>
              </a:rPr>
              <a:t>dictionary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US" sz="2200" spc="-45" dirty="0">
                <a:latin typeface="Abadi" panose="020B0604020104020204" pitchFamily="34" charset="0"/>
                <a:cs typeface="Carlito"/>
              </a:rPr>
              <a:t>Iterate</a:t>
            </a:r>
            <a:r>
              <a:rPr lang="en-US" sz="2200" spc="-1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200" spc="-20" dirty="0">
                <a:latin typeface="Abadi" panose="020B0604020104020204" pitchFamily="34" charset="0"/>
                <a:cs typeface="Carlito"/>
              </a:rPr>
              <a:t>through  table </a:t>
            </a:r>
            <a:r>
              <a:rPr lang="en-US" sz="2200" spc="-5" dirty="0">
                <a:latin typeface="Abadi" panose="020B0604020104020204" pitchFamily="34" charset="0"/>
                <a:cs typeface="Carlito"/>
              </a:rPr>
              <a:t>cells </a:t>
            </a:r>
            <a:r>
              <a:rPr lang="en-US" sz="2200" spc="-30" dirty="0">
                <a:latin typeface="Abadi" panose="020B0604020104020204" pitchFamily="34" charset="0"/>
                <a:cs typeface="Carlito"/>
              </a:rPr>
              <a:t>to  extract </a:t>
            </a:r>
            <a:r>
              <a:rPr lang="en-US" sz="22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2200" spc="-30" dirty="0">
                <a:latin typeface="Abadi" panose="020B0604020104020204" pitchFamily="34" charset="0"/>
                <a:cs typeface="Carlito"/>
              </a:rPr>
              <a:t>from the </a:t>
            </a:r>
            <a:r>
              <a:rPr lang="en-US" sz="2200" spc="-10" dirty="0">
                <a:latin typeface="Abadi" panose="020B0604020104020204" pitchFamily="34" charset="0"/>
                <a:cs typeface="Carlito"/>
              </a:rPr>
              <a:t>dictionary</a:t>
            </a:r>
            <a:endParaRPr lang="en-US" sz="22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IN" sz="2200" spc="-20" dirty="0">
                <a:latin typeface="Abadi" panose="020B0604020104020204" pitchFamily="34" charset="0"/>
                <a:cs typeface="Carlito"/>
              </a:rPr>
              <a:t>Cast </a:t>
            </a:r>
            <a:r>
              <a:rPr lang="en-IN" sz="2200" spc="-5" dirty="0">
                <a:latin typeface="Abadi" panose="020B0604020104020204" pitchFamily="34" charset="0"/>
                <a:cs typeface="Carlito"/>
              </a:rPr>
              <a:t>dictionary</a:t>
            </a:r>
            <a:r>
              <a:rPr lang="en-IN" sz="2200" spc="-135" dirty="0">
                <a:latin typeface="Abadi" panose="020B0604020104020204" pitchFamily="34" charset="0"/>
                <a:cs typeface="Carlito"/>
              </a:rPr>
              <a:t> </a:t>
            </a:r>
            <a:r>
              <a:rPr lang="en-IN" sz="2200" spc="-60" dirty="0">
                <a:latin typeface="Abadi" panose="020B0604020104020204" pitchFamily="34" charset="0"/>
                <a:cs typeface="Carlito"/>
              </a:rPr>
              <a:t>to  </a:t>
            </a:r>
            <a:r>
              <a:rPr lang="en-IN" sz="2200" spc="-30" dirty="0" err="1">
                <a:latin typeface="Abadi" panose="020B0604020104020204" pitchFamily="34" charset="0"/>
                <a:cs typeface="Carlito"/>
              </a:rPr>
              <a:t>DataFrame</a:t>
            </a:r>
            <a:endParaRPr lang="en-IN" sz="2200" spc="-3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r>
              <a:rPr lang="en-IN" sz="2200" dirty="0">
                <a:latin typeface="Abadi" panose="020B0604020104020204" pitchFamily="34" charset="0"/>
                <a:cs typeface="Carlito"/>
                <a:hlinkClick r:id="rId3"/>
              </a:rPr>
              <a:t>https://github.com/Amikesh/Applied-Data-Science-Capstone/blob/main/jupyter-labs-webscraping.ipynb</a:t>
            </a:r>
            <a:endParaRPr lang="en-IN" sz="22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520"/>
              </a:lnSpc>
              <a:spcBef>
                <a:spcPts val="95"/>
              </a:spcBef>
            </a:pPr>
            <a:endParaRPr lang="en-IN" sz="2200" spc="-25" dirty="0">
              <a:latin typeface="Carlito"/>
              <a:cs typeface="Carlito"/>
            </a:endParaRPr>
          </a:p>
          <a:p>
            <a:pPr marL="13335" algn="ctr">
              <a:lnSpc>
                <a:spcPts val="2520"/>
              </a:lnSpc>
            </a:pPr>
            <a:endParaRPr lang="en-IN" sz="2200" spc="-25" dirty="0">
              <a:solidFill>
                <a:srgbClr val="FFFFFF"/>
              </a:solidFill>
              <a:latin typeface="Carlito"/>
              <a:cs typeface="Carlito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644E58-9DF9-3027-1793-AFB0B975A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340" y="1605590"/>
            <a:ext cx="5913632" cy="44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</TotalTime>
  <Words>2601</Words>
  <Application>Microsoft Office PowerPoint</Application>
  <PresentationFormat>Widescreen</PresentationFormat>
  <Paragraphs>259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Carlito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Amikesh Srivastava</cp:lastModifiedBy>
  <cp:revision>200</cp:revision>
  <dcterms:created xsi:type="dcterms:W3CDTF">2021-04-29T18:58:34Z</dcterms:created>
  <dcterms:modified xsi:type="dcterms:W3CDTF">2024-02-13T16:40:35Z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